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41"/>
  </p:notesMasterIdLst>
  <p:handoutMasterIdLst>
    <p:handoutMasterId r:id="rId42"/>
  </p:handoutMasterIdLst>
  <p:sldIdLst>
    <p:sldId id="430" r:id="rId2"/>
    <p:sldId id="727" r:id="rId3"/>
    <p:sldId id="738" r:id="rId4"/>
    <p:sldId id="728" r:id="rId5"/>
    <p:sldId id="746" r:id="rId6"/>
    <p:sldId id="740" r:id="rId7"/>
    <p:sldId id="741" r:id="rId8"/>
    <p:sldId id="742" r:id="rId9"/>
    <p:sldId id="747" r:id="rId10"/>
    <p:sldId id="743" r:id="rId11"/>
    <p:sldId id="744" r:id="rId12"/>
    <p:sldId id="745" r:id="rId13"/>
    <p:sldId id="752" r:id="rId14"/>
    <p:sldId id="756" r:id="rId15"/>
    <p:sldId id="759" r:id="rId16"/>
    <p:sldId id="760" r:id="rId17"/>
    <p:sldId id="749" r:id="rId18"/>
    <p:sldId id="739" r:id="rId19"/>
    <p:sldId id="748" r:id="rId20"/>
    <p:sldId id="750" r:id="rId21"/>
    <p:sldId id="753" r:id="rId22"/>
    <p:sldId id="769" r:id="rId23"/>
    <p:sldId id="770" r:id="rId24"/>
    <p:sldId id="764" r:id="rId25"/>
    <p:sldId id="771" r:id="rId26"/>
    <p:sldId id="751" r:id="rId27"/>
    <p:sldId id="773" r:id="rId28"/>
    <p:sldId id="765" r:id="rId29"/>
    <p:sldId id="772" r:id="rId30"/>
    <p:sldId id="754" r:id="rId31"/>
    <p:sldId id="762" r:id="rId32"/>
    <p:sldId id="768" r:id="rId33"/>
    <p:sldId id="775" r:id="rId34"/>
    <p:sldId id="337" r:id="rId35"/>
    <p:sldId id="343" r:id="rId36"/>
    <p:sldId id="344" r:id="rId37"/>
    <p:sldId id="345" r:id="rId38"/>
    <p:sldId id="342" r:id="rId39"/>
    <p:sldId id="774" r:id="rId4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BB"/>
    <a:srgbClr val="DAFEBA"/>
    <a:srgbClr val="D6D3E5"/>
    <a:srgbClr val="FEEC68"/>
    <a:srgbClr val="FF7C80"/>
    <a:srgbClr val="766DA6"/>
    <a:srgbClr val="C9FFFC"/>
    <a:srgbClr val="00A199"/>
    <a:srgbClr val="9BCC60"/>
    <a:srgbClr val="E81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70480" autoAdjust="0"/>
  </p:normalViewPr>
  <p:slideViewPr>
    <p:cSldViewPr snapToGrid="0" showGuides="1">
      <p:cViewPr varScale="1">
        <p:scale>
          <a:sx n="69" d="100"/>
          <a:sy n="69" d="100"/>
        </p:scale>
        <p:origin x="576" y="60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9E26E-7E51-4CD3-AF53-2B83D0AA881E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636CA44A-8CC7-4C3B-9588-D05C74879E1F}">
      <dgm:prSet phldrT="[テキスト]" custT="1"/>
      <dgm:spPr>
        <a:solidFill>
          <a:srgbClr val="9BCC60"/>
        </a:solidFill>
      </dgm:spPr>
      <dgm:t>
        <a:bodyPr/>
        <a:lstStyle/>
        <a:p>
          <a:r>
            <a:rPr kumimoji="1" lang="ja-JP" altLang="en-US" sz="1400" b="1" dirty="0"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申請内容入力</a:t>
          </a:r>
        </a:p>
      </dgm:t>
    </dgm:pt>
    <dgm:pt modelId="{E241CCD6-DA05-46EC-9142-702F57FFC8BE}" type="par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58223C8B-82A7-4583-A1DC-D9E79B358C45}" type="sib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2BF553F3-470D-45C7-9EC7-3CDF58BF6ECD}">
      <dgm:prSet phldrT="[テキスト]" custT="1"/>
      <dgm:spPr>
        <a:solidFill>
          <a:srgbClr val="9BCC60"/>
        </a:solidFill>
      </dgm:spPr>
      <dgm:t>
        <a:bodyPr/>
        <a:lstStyle/>
        <a:p>
          <a:r>
            <a:rPr kumimoji="1" lang="ja-JP" altLang="en-US" sz="1400" b="1" dirty="0"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</a:t>
          </a:r>
        </a:p>
      </dgm:t>
    </dgm:pt>
    <dgm:pt modelId="{030A852F-7B9D-448E-90B0-C27AD5C51B2A}" type="par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0DC012F3-A3B4-4311-B872-1780FBEFB107}" type="sib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59B4BAF4-B36A-4F85-8A78-54FDC31C8AB2}" type="pres">
      <dgm:prSet presAssocID="{24E9E26E-7E51-4CD3-AF53-2B83D0AA881E}" presName="Name0" presStyleCnt="0">
        <dgm:presLayoutVars>
          <dgm:dir/>
          <dgm:animLvl val="lvl"/>
          <dgm:resizeHandles val="exact"/>
        </dgm:presLayoutVars>
      </dgm:prSet>
      <dgm:spPr/>
    </dgm:pt>
    <dgm:pt modelId="{DFC656AB-3AD0-43F4-AC53-619DCB779AF2}" type="pres">
      <dgm:prSet presAssocID="{636CA44A-8CC7-4C3B-9588-D05C74879E1F}" presName="parTxOnly" presStyleLbl="node1" presStyleIdx="0" presStyleCnt="2" custScaleX="103005" custScaleY="64830">
        <dgm:presLayoutVars>
          <dgm:chMax val="0"/>
          <dgm:chPref val="0"/>
          <dgm:bulletEnabled val="1"/>
        </dgm:presLayoutVars>
      </dgm:prSet>
      <dgm:spPr/>
    </dgm:pt>
    <dgm:pt modelId="{68016F75-3887-42C5-BA60-AA761730E104}" type="pres">
      <dgm:prSet presAssocID="{58223C8B-82A7-4583-A1DC-D9E79B358C45}" presName="parTxOnlySpace" presStyleCnt="0"/>
      <dgm:spPr/>
    </dgm:pt>
    <dgm:pt modelId="{7A045312-7C90-4580-B3AB-16A44C49D976}" type="pres">
      <dgm:prSet presAssocID="{2BF553F3-470D-45C7-9EC7-3CDF58BF6ECD}" presName="parTxOnly" presStyleLbl="node1" presStyleIdx="1" presStyleCnt="2" custScaleX="82645" custScaleY="64830" custLinFactNeighborY="-5735">
        <dgm:presLayoutVars>
          <dgm:chMax val="0"/>
          <dgm:chPref val="0"/>
          <dgm:bulletEnabled val="1"/>
        </dgm:presLayoutVars>
      </dgm:prSet>
      <dgm:spPr/>
    </dgm:pt>
  </dgm:ptLst>
  <dgm:cxnLst>
    <dgm:cxn modelId="{4F63644B-18F9-424E-92E9-84F65F4EDF53}" type="presOf" srcId="{2BF553F3-470D-45C7-9EC7-3CDF58BF6ECD}" destId="{7A045312-7C90-4580-B3AB-16A44C49D976}" srcOrd="0" destOrd="0" presId="urn:microsoft.com/office/officeart/2005/8/layout/chevron1"/>
    <dgm:cxn modelId="{4FF8436C-4A71-427F-A772-D59EBA6F9A59}" type="presOf" srcId="{24E9E26E-7E51-4CD3-AF53-2B83D0AA881E}" destId="{59B4BAF4-B36A-4F85-8A78-54FDC31C8AB2}" srcOrd="0" destOrd="0" presId="urn:microsoft.com/office/officeart/2005/8/layout/chevron1"/>
    <dgm:cxn modelId="{71F0FC86-A3E2-46B2-9DA8-606677C95CB4}" type="presOf" srcId="{636CA44A-8CC7-4C3B-9588-D05C74879E1F}" destId="{DFC656AB-3AD0-43F4-AC53-619DCB779AF2}" srcOrd="0" destOrd="0" presId="urn:microsoft.com/office/officeart/2005/8/layout/chevron1"/>
    <dgm:cxn modelId="{31EEE189-EA6E-41C6-8124-7A72FE9C9EA9}" srcId="{24E9E26E-7E51-4CD3-AF53-2B83D0AA881E}" destId="{636CA44A-8CC7-4C3B-9588-D05C74879E1F}" srcOrd="0" destOrd="0" parTransId="{E241CCD6-DA05-46EC-9142-702F57FFC8BE}" sibTransId="{58223C8B-82A7-4583-A1DC-D9E79B358C45}"/>
    <dgm:cxn modelId="{EB927897-AFEC-47C0-8234-7C699F2A27BC}" srcId="{24E9E26E-7E51-4CD3-AF53-2B83D0AA881E}" destId="{2BF553F3-470D-45C7-9EC7-3CDF58BF6ECD}" srcOrd="1" destOrd="0" parTransId="{030A852F-7B9D-448E-90B0-C27AD5C51B2A}" sibTransId="{0DC012F3-A3B4-4311-B872-1780FBEFB107}"/>
    <dgm:cxn modelId="{0BE6010B-9AF0-4A45-9EB1-723F186E30BF}" type="presParOf" srcId="{59B4BAF4-B36A-4F85-8A78-54FDC31C8AB2}" destId="{DFC656AB-3AD0-43F4-AC53-619DCB779AF2}" srcOrd="0" destOrd="0" presId="urn:microsoft.com/office/officeart/2005/8/layout/chevron1"/>
    <dgm:cxn modelId="{A276BF84-79F5-4CE3-9B6C-49C66E4C5E72}" type="presParOf" srcId="{59B4BAF4-B36A-4F85-8A78-54FDC31C8AB2}" destId="{68016F75-3887-42C5-BA60-AA761730E104}" srcOrd="1" destOrd="0" presId="urn:microsoft.com/office/officeart/2005/8/layout/chevron1"/>
    <dgm:cxn modelId="{382ED9E6-F04E-4E87-B365-9CA06E27F64F}" type="presParOf" srcId="{59B4BAF4-B36A-4F85-8A78-54FDC31C8AB2}" destId="{7A045312-7C90-4580-B3AB-16A44C49D97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9E26E-7E51-4CD3-AF53-2B83D0AA881E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636CA44A-8CC7-4C3B-9588-D05C74879E1F}">
      <dgm:prSet phldrT="[テキスト]" custT="1"/>
      <dgm:spPr>
        <a:solidFill>
          <a:schemeClr val="bg1"/>
        </a:solidFill>
        <a:ln>
          <a:solidFill>
            <a:srgbClr val="9BCC60"/>
          </a:solidFill>
        </a:ln>
      </dgm:spPr>
      <dgm:t>
        <a:bodyPr/>
        <a:lstStyle/>
        <a:p>
          <a:r>
            <a:rPr kumimoji="1" lang="ja-JP" altLang="en-US" sz="1400" b="1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申請内容確認</a:t>
          </a:r>
        </a:p>
      </dgm:t>
    </dgm:pt>
    <dgm:pt modelId="{E241CCD6-DA05-46EC-9142-702F57FFC8BE}" type="par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58223C8B-82A7-4583-A1DC-D9E79B358C45}" type="sib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2BF553F3-470D-45C7-9EC7-3CDF58BF6ECD}">
      <dgm:prSet phldrT="[テキスト]" custT="1"/>
      <dgm:spPr>
        <a:solidFill>
          <a:schemeClr val="bg1"/>
        </a:solidFill>
        <a:ln>
          <a:solidFill>
            <a:srgbClr val="9BCC60"/>
          </a:solidFill>
        </a:ln>
      </dgm:spPr>
      <dgm:t>
        <a:bodyPr/>
        <a:lstStyle/>
        <a:p>
          <a:r>
            <a:rPr kumimoji="1" lang="ja-JP" altLang="en-US" sz="1400" b="1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承認</a:t>
          </a:r>
        </a:p>
      </dgm:t>
    </dgm:pt>
    <dgm:pt modelId="{030A852F-7B9D-448E-90B0-C27AD5C51B2A}" type="par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0DC012F3-A3B4-4311-B872-1780FBEFB107}" type="sib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59B4BAF4-B36A-4F85-8A78-54FDC31C8AB2}" type="pres">
      <dgm:prSet presAssocID="{24E9E26E-7E51-4CD3-AF53-2B83D0AA881E}" presName="Name0" presStyleCnt="0">
        <dgm:presLayoutVars>
          <dgm:dir/>
          <dgm:animLvl val="lvl"/>
          <dgm:resizeHandles val="exact"/>
        </dgm:presLayoutVars>
      </dgm:prSet>
      <dgm:spPr/>
    </dgm:pt>
    <dgm:pt modelId="{DFC656AB-3AD0-43F4-AC53-619DCB779AF2}" type="pres">
      <dgm:prSet presAssocID="{636CA44A-8CC7-4C3B-9588-D05C74879E1F}" presName="parTxOnly" presStyleLbl="node1" presStyleIdx="0" presStyleCnt="2" custScaleX="54562" custScaleY="64830" custLinFactNeighborX="-38453">
        <dgm:presLayoutVars>
          <dgm:chMax val="0"/>
          <dgm:chPref val="0"/>
          <dgm:bulletEnabled val="1"/>
        </dgm:presLayoutVars>
      </dgm:prSet>
      <dgm:spPr/>
    </dgm:pt>
    <dgm:pt modelId="{68016F75-3887-42C5-BA60-AA761730E104}" type="pres">
      <dgm:prSet presAssocID="{58223C8B-82A7-4583-A1DC-D9E79B358C45}" presName="parTxOnlySpace" presStyleCnt="0"/>
      <dgm:spPr/>
    </dgm:pt>
    <dgm:pt modelId="{7A045312-7C90-4580-B3AB-16A44C49D976}" type="pres">
      <dgm:prSet presAssocID="{2BF553F3-470D-45C7-9EC7-3CDF58BF6ECD}" presName="parTxOnly" presStyleLbl="node1" presStyleIdx="1" presStyleCnt="2" custScaleX="44717" custScaleY="64830" custLinFactNeighborX="30264">
        <dgm:presLayoutVars>
          <dgm:chMax val="0"/>
          <dgm:chPref val="0"/>
          <dgm:bulletEnabled val="1"/>
        </dgm:presLayoutVars>
      </dgm:prSet>
      <dgm:spPr/>
    </dgm:pt>
  </dgm:ptLst>
  <dgm:cxnLst>
    <dgm:cxn modelId="{4F63644B-18F9-424E-92E9-84F65F4EDF53}" type="presOf" srcId="{2BF553F3-470D-45C7-9EC7-3CDF58BF6ECD}" destId="{7A045312-7C90-4580-B3AB-16A44C49D976}" srcOrd="0" destOrd="0" presId="urn:microsoft.com/office/officeart/2005/8/layout/chevron1"/>
    <dgm:cxn modelId="{4FF8436C-4A71-427F-A772-D59EBA6F9A59}" type="presOf" srcId="{24E9E26E-7E51-4CD3-AF53-2B83D0AA881E}" destId="{59B4BAF4-B36A-4F85-8A78-54FDC31C8AB2}" srcOrd="0" destOrd="0" presId="urn:microsoft.com/office/officeart/2005/8/layout/chevron1"/>
    <dgm:cxn modelId="{71F0FC86-A3E2-46B2-9DA8-606677C95CB4}" type="presOf" srcId="{636CA44A-8CC7-4C3B-9588-D05C74879E1F}" destId="{DFC656AB-3AD0-43F4-AC53-619DCB779AF2}" srcOrd="0" destOrd="0" presId="urn:microsoft.com/office/officeart/2005/8/layout/chevron1"/>
    <dgm:cxn modelId="{31EEE189-EA6E-41C6-8124-7A72FE9C9EA9}" srcId="{24E9E26E-7E51-4CD3-AF53-2B83D0AA881E}" destId="{636CA44A-8CC7-4C3B-9588-D05C74879E1F}" srcOrd="0" destOrd="0" parTransId="{E241CCD6-DA05-46EC-9142-702F57FFC8BE}" sibTransId="{58223C8B-82A7-4583-A1DC-D9E79B358C45}"/>
    <dgm:cxn modelId="{EB927897-AFEC-47C0-8234-7C699F2A27BC}" srcId="{24E9E26E-7E51-4CD3-AF53-2B83D0AA881E}" destId="{2BF553F3-470D-45C7-9EC7-3CDF58BF6ECD}" srcOrd="1" destOrd="0" parTransId="{030A852F-7B9D-448E-90B0-C27AD5C51B2A}" sibTransId="{0DC012F3-A3B4-4311-B872-1780FBEFB107}"/>
    <dgm:cxn modelId="{0BE6010B-9AF0-4A45-9EB1-723F186E30BF}" type="presParOf" srcId="{59B4BAF4-B36A-4F85-8A78-54FDC31C8AB2}" destId="{DFC656AB-3AD0-43F4-AC53-619DCB779AF2}" srcOrd="0" destOrd="0" presId="urn:microsoft.com/office/officeart/2005/8/layout/chevron1"/>
    <dgm:cxn modelId="{A276BF84-79F5-4CE3-9B6C-49C66E4C5E72}" type="presParOf" srcId="{59B4BAF4-B36A-4F85-8A78-54FDC31C8AB2}" destId="{68016F75-3887-42C5-BA60-AA761730E104}" srcOrd="1" destOrd="0" presId="urn:microsoft.com/office/officeart/2005/8/layout/chevron1"/>
    <dgm:cxn modelId="{382ED9E6-F04E-4E87-B365-9CA06E27F64F}" type="presParOf" srcId="{59B4BAF4-B36A-4F85-8A78-54FDC31C8AB2}" destId="{7A045312-7C90-4580-B3AB-16A44C49D97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9E26E-7E51-4CD3-AF53-2B83D0AA881E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636CA44A-8CC7-4C3B-9588-D05C74879E1F}">
      <dgm:prSet phldrT="[テキスト]" custT="1"/>
      <dgm:spPr>
        <a:solidFill>
          <a:schemeClr val="bg1"/>
        </a:solidFill>
        <a:ln>
          <a:solidFill>
            <a:srgbClr val="9BCC60"/>
          </a:solidFill>
        </a:ln>
      </dgm:spPr>
      <dgm:t>
        <a:bodyPr/>
        <a:lstStyle/>
        <a:p>
          <a:r>
            <a:rPr kumimoji="1" lang="ja-JP" altLang="en-US" sz="1400" b="1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内容確認</a:t>
          </a:r>
        </a:p>
      </dgm:t>
    </dgm:pt>
    <dgm:pt modelId="{E241CCD6-DA05-46EC-9142-702F57FFC8BE}" type="parTrans" cxnId="{31EEE189-EA6E-41C6-8124-7A72FE9C9EA9}">
      <dgm:prSet/>
      <dgm:spPr/>
      <dgm:t>
        <a:bodyPr/>
        <a:lstStyle/>
        <a:p>
          <a:endParaRPr kumimoji="1" lang="ja-JP" altLang="en-US" sz="1400"/>
        </a:p>
      </dgm:t>
    </dgm:pt>
    <dgm:pt modelId="{58223C8B-82A7-4583-A1DC-D9E79B358C45}" type="sibTrans" cxnId="{31EEE189-EA6E-41C6-8124-7A72FE9C9EA9}">
      <dgm:prSet/>
      <dgm:spPr/>
      <dgm:t>
        <a:bodyPr/>
        <a:lstStyle/>
        <a:p>
          <a:endParaRPr kumimoji="1" lang="ja-JP" altLang="en-US" sz="1400"/>
        </a:p>
      </dgm:t>
    </dgm:pt>
    <dgm:pt modelId="{59B4BAF4-B36A-4F85-8A78-54FDC31C8AB2}" type="pres">
      <dgm:prSet presAssocID="{24E9E26E-7E51-4CD3-AF53-2B83D0AA881E}" presName="Name0" presStyleCnt="0">
        <dgm:presLayoutVars>
          <dgm:dir/>
          <dgm:animLvl val="lvl"/>
          <dgm:resizeHandles val="exact"/>
        </dgm:presLayoutVars>
      </dgm:prSet>
      <dgm:spPr/>
    </dgm:pt>
    <dgm:pt modelId="{DFC656AB-3AD0-43F4-AC53-619DCB779AF2}" type="pres">
      <dgm:prSet presAssocID="{636CA44A-8CC7-4C3B-9588-D05C74879E1F}" presName="parTxOnly" presStyleLbl="node1" presStyleIdx="0" presStyleCnt="1" custScaleX="103005" custScaleY="64830" custLinFactNeighborX="700">
        <dgm:presLayoutVars>
          <dgm:chMax val="0"/>
          <dgm:chPref val="0"/>
          <dgm:bulletEnabled val="1"/>
        </dgm:presLayoutVars>
      </dgm:prSet>
      <dgm:spPr/>
    </dgm:pt>
  </dgm:ptLst>
  <dgm:cxnLst>
    <dgm:cxn modelId="{4FF8436C-4A71-427F-A772-D59EBA6F9A59}" type="presOf" srcId="{24E9E26E-7E51-4CD3-AF53-2B83D0AA881E}" destId="{59B4BAF4-B36A-4F85-8A78-54FDC31C8AB2}" srcOrd="0" destOrd="0" presId="urn:microsoft.com/office/officeart/2005/8/layout/chevron1"/>
    <dgm:cxn modelId="{71F0FC86-A3E2-46B2-9DA8-606677C95CB4}" type="presOf" srcId="{636CA44A-8CC7-4C3B-9588-D05C74879E1F}" destId="{DFC656AB-3AD0-43F4-AC53-619DCB779AF2}" srcOrd="0" destOrd="0" presId="urn:microsoft.com/office/officeart/2005/8/layout/chevron1"/>
    <dgm:cxn modelId="{31EEE189-EA6E-41C6-8124-7A72FE9C9EA9}" srcId="{24E9E26E-7E51-4CD3-AF53-2B83D0AA881E}" destId="{636CA44A-8CC7-4C3B-9588-D05C74879E1F}" srcOrd="0" destOrd="0" parTransId="{E241CCD6-DA05-46EC-9142-702F57FFC8BE}" sibTransId="{58223C8B-82A7-4583-A1DC-D9E79B358C45}"/>
    <dgm:cxn modelId="{0BE6010B-9AF0-4A45-9EB1-723F186E30BF}" type="presParOf" srcId="{59B4BAF4-B36A-4F85-8A78-54FDC31C8AB2}" destId="{DFC656AB-3AD0-43F4-AC53-619DCB779AF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E9E26E-7E51-4CD3-AF53-2B83D0AA881E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636CA44A-8CC7-4C3B-9588-D05C74879E1F}">
      <dgm:prSet phldrT="[テキスト]" custT="1"/>
      <dgm:spPr>
        <a:solidFill>
          <a:schemeClr val="bg1"/>
        </a:solidFill>
        <a:ln>
          <a:solidFill>
            <a:srgbClr val="9BCC60"/>
          </a:solidFill>
        </a:ln>
      </dgm:spPr>
      <dgm:t>
        <a:bodyPr/>
        <a:lstStyle/>
        <a:p>
          <a:r>
            <a:rPr kumimoji="1" lang="ja-JP" altLang="en-US" sz="1400" b="1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申請内容入力</a:t>
          </a:r>
        </a:p>
      </dgm:t>
    </dgm:pt>
    <dgm:pt modelId="{E241CCD6-DA05-46EC-9142-702F57FFC8BE}" type="par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58223C8B-82A7-4583-A1DC-D9E79B358C45}" type="sib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2BF553F3-470D-45C7-9EC7-3CDF58BF6ECD}">
      <dgm:prSet phldrT="[テキスト]" custT="1"/>
      <dgm:spPr>
        <a:solidFill>
          <a:schemeClr val="bg1"/>
        </a:solidFill>
        <a:ln>
          <a:solidFill>
            <a:srgbClr val="9BCC60"/>
          </a:solidFill>
        </a:ln>
      </dgm:spPr>
      <dgm:t>
        <a:bodyPr/>
        <a:lstStyle/>
        <a:p>
          <a:r>
            <a:rPr kumimoji="1" lang="ja-JP" altLang="en-US" sz="1400" b="1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</a:t>
          </a:r>
        </a:p>
      </dgm:t>
    </dgm:pt>
    <dgm:pt modelId="{030A852F-7B9D-448E-90B0-C27AD5C51B2A}" type="par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0DC012F3-A3B4-4311-B872-1780FBEFB107}" type="sib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59B4BAF4-B36A-4F85-8A78-54FDC31C8AB2}" type="pres">
      <dgm:prSet presAssocID="{24E9E26E-7E51-4CD3-AF53-2B83D0AA881E}" presName="Name0" presStyleCnt="0">
        <dgm:presLayoutVars>
          <dgm:dir/>
          <dgm:animLvl val="lvl"/>
          <dgm:resizeHandles val="exact"/>
        </dgm:presLayoutVars>
      </dgm:prSet>
      <dgm:spPr/>
    </dgm:pt>
    <dgm:pt modelId="{DFC656AB-3AD0-43F4-AC53-619DCB779AF2}" type="pres">
      <dgm:prSet presAssocID="{636CA44A-8CC7-4C3B-9588-D05C74879E1F}" presName="parTxOnly" presStyleLbl="node1" presStyleIdx="0" presStyleCnt="2" custScaleX="52858" custScaleY="64830" custLinFactNeighborX="-30405">
        <dgm:presLayoutVars>
          <dgm:chMax val="0"/>
          <dgm:chPref val="0"/>
          <dgm:bulletEnabled val="1"/>
        </dgm:presLayoutVars>
      </dgm:prSet>
      <dgm:spPr/>
    </dgm:pt>
    <dgm:pt modelId="{68016F75-3887-42C5-BA60-AA761730E104}" type="pres">
      <dgm:prSet presAssocID="{58223C8B-82A7-4583-A1DC-D9E79B358C45}" presName="parTxOnlySpace" presStyleCnt="0"/>
      <dgm:spPr/>
    </dgm:pt>
    <dgm:pt modelId="{7A045312-7C90-4580-B3AB-16A44C49D976}" type="pres">
      <dgm:prSet presAssocID="{2BF553F3-470D-45C7-9EC7-3CDF58BF6ECD}" presName="parTxOnly" presStyleLbl="node1" presStyleIdx="1" presStyleCnt="2" custScaleX="46651" custScaleY="64830" custLinFactNeighborX="37376">
        <dgm:presLayoutVars>
          <dgm:chMax val="0"/>
          <dgm:chPref val="0"/>
          <dgm:bulletEnabled val="1"/>
        </dgm:presLayoutVars>
      </dgm:prSet>
      <dgm:spPr/>
    </dgm:pt>
  </dgm:ptLst>
  <dgm:cxnLst>
    <dgm:cxn modelId="{4F63644B-18F9-424E-92E9-84F65F4EDF53}" type="presOf" srcId="{2BF553F3-470D-45C7-9EC7-3CDF58BF6ECD}" destId="{7A045312-7C90-4580-B3AB-16A44C49D976}" srcOrd="0" destOrd="0" presId="urn:microsoft.com/office/officeart/2005/8/layout/chevron1"/>
    <dgm:cxn modelId="{4FF8436C-4A71-427F-A772-D59EBA6F9A59}" type="presOf" srcId="{24E9E26E-7E51-4CD3-AF53-2B83D0AA881E}" destId="{59B4BAF4-B36A-4F85-8A78-54FDC31C8AB2}" srcOrd="0" destOrd="0" presId="urn:microsoft.com/office/officeart/2005/8/layout/chevron1"/>
    <dgm:cxn modelId="{71F0FC86-A3E2-46B2-9DA8-606677C95CB4}" type="presOf" srcId="{636CA44A-8CC7-4C3B-9588-D05C74879E1F}" destId="{DFC656AB-3AD0-43F4-AC53-619DCB779AF2}" srcOrd="0" destOrd="0" presId="urn:microsoft.com/office/officeart/2005/8/layout/chevron1"/>
    <dgm:cxn modelId="{31EEE189-EA6E-41C6-8124-7A72FE9C9EA9}" srcId="{24E9E26E-7E51-4CD3-AF53-2B83D0AA881E}" destId="{636CA44A-8CC7-4C3B-9588-D05C74879E1F}" srcOrd="0" destOrd="0" parTransId="{E241CCD6-DA05-46EC-9142-702F57FFC8BE}" sibTransId="{58223C8B-82A7-4583-A1DC-D9E79B358C45}"/>
    <dgm:cxn modelId="{EB927897-AFEC-47C0-8234-7C699F2A27BC}" srcId="{24E9E26E-7E51-4CD3-AF53-2B83D0AA881E}" destId="{2BF553F3-470D-45C7-9EC7-3CDF58BF6ECD}" srcOrd="1" destOrd="0" parTransId="{030A852F-7B9D-448E-90B0-C27AD5C51B2A}" sibTransId="{0DC012F3-A3B4-4311-B872-1780FBEFB107}"/>
    <dgm:cxn modelId="{0BE6010B-9AF0-4A45-9EB1-723F186E30BF}" type="presParOf" srcId="{59B4BAF4-B36A-4F85-8A78-54FDC31C8AB2}" destId="{DFC656AB-3AD0-43F4-AC53-619DCB779AF2}" srcOrd="0" destOrd="0" presId="urn:microsoft.com/office/officeart/2005/8/layout/chevron1"/>
    <dgm:cxn modelId="{A276BF84-79F5-4CE3-9B6C-49C66E4C5E72}" type="presParOf" srcId="{59B4BAF4-B36A-4F85-8A78-54FDC31C8AB2}" destId="{68016F75-3887-42C5-BA60-AA761730E104}" srcOrd="1" destOrd="0" presId="urn:microsoft.com/office/officeart/2005/8/layout/chevron1"/>
    <dgm:cxn modelId="{382ED9E6-F04E-4E87-B365-9CA06E27F64F}" type="presParOf" srcId="{59B4BAF4-B36A-4F85-8A78-54FDC31C8AB2}" destId="{7A045312-7C90-4580-B3AB-16A44C49D97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E9E26E-7E51-4CD3-AF53-2B83D0AA881E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636CA44A-8CC7-4C3B-9588-D05C74879E1F}">
      <dgm:prSet phldrT="[テキスト]" custT="1"/>
      <dgm:spPr>
        <a:solidFill>
          <a:srgbClr val="9BCC60"/>
        </a:solidFill>
      </dgm:spPr>
      <dgm:t>
        <a:bodyPr/>
        <a:lstStyle/>
        <a:p>
          <a:r>
            <a:rPr kumimoji="1" lang="ja-JP" altLang="en-US" sz="1400" b="1" dirty="0"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申請内容確認</a:t>
          </a:r>
        </a:p>
      </dgm:t>
    </dgm:pt>
    <dgm:pt modelId="{E241CCD6-DA05-46EC-9142-702F57FFC8BE}" type="par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58223C8B-82A7-4583-A1DC-D9E79B358C45}" type="sib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2BF553F3-470D-45C7-9EC7-3CDF58BF6ECD}">
      <dgm:prSet phldrT="[テキスト]" custT="1"/>
      <dgm:spPr>
        <a:solidFill>
          <a:srgbClr val="9BCC60"/>
        </a:solidFill>
      </dgm:spPr>
      <dgm:t>
        <a:bodyPr/>
        <a:lstStyle/>
        <a:p>
          <a:r>
            <a:rPr kumimoji="1" lang="ja-JP" altLang="en-US" sz="1400" b="1" dirty="0">
              <a:latin typeface="游ゴシック Medium" panose="020B0500000000000000" pitchFamily="50" charset="-128"/>
              <a:ea typeface="游ゴシック Medium" panose="020B0500000000000000" pitchFamily="50" charset="-128"/>
            </a:rPr>
            <a:t>承認</a:t>
          </a:r>
        </a:p>
      </dgm:t>
    </dgm:pt>
    <dgm:pt modelId="{030A852F-7B9D-448E-90B0-C27AD5C51B2A}" type="par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0DC012F3-A3B4-4311-B872-1780FBEFB107}" type="sib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59B4BAF4-B36A-4F85-8A78-54FDC31C8AB2}" type="pres">
      <dgm:prSet presAssocID="{24E9E26E-7E51-4CD3-AF53-2B83D0AA881E}" presName="Name0" presStyleCnt="0">
        <dgm:presLayoutVars>
          <dgm:dir/>
          <dgm:animLvl val="lvl"/>
          <dgm:resizeHandles val="exact"/>
        </dgm:presLayoutVars>
      </dgm:prSet>
      <dgm:spPr/>
    </dgm:pt>
    <dgm:pt modelId="{DFC656AB-3AD0-43F4-AC53-619DCB779AF2}" type="pres">
      <dgm:prSet presAssocID="{636CA44A-8CC7-4C3B-9588-D05C74879E1F}" presName="parTxOnly" presStyleLbl="node1" presStyleIdx="0" presStyleCnt="2" custScaleX="103005" custScaleY="64830">
        <dgm:presLayoutVars>
          <dgm:chMax val="0"/>
          <dgm:chPref val="0"/>
          <dgm:bulletEnabled val="1"/>
        </dgm:presLayoutVars>
      </dgm:prSet>
      <dgm:spPr/>
    </dgm:pt>
    <dgm:pt modelId="{68016F75-3887-42C5-BA60-AA761730E104}" type="pres">
      <dgm:prSet presAssocID="{58223C8B-82A7-4583-A1DC-D9E79B358C45}" presName="parTxOnlySpace" presStyleCnt="0"/>
      <dgm:spPr/>
    </dgm:pt>
    <dgm:pt modelId="{7A045312-7C90-4580-B3AB-16A44C49D976}" type="pres">
      <dgm:prSet presAssocID="{2BF553F3-470D-45C7-9EC7-3CDF58BF6ECD}" presName="parTxOnly" presStyleLbl="node1" presStyleIdx="1" presStyleCnt="2" custScaleX="82645" custScaleY="64830" custLinFactX="1678" custLinFactNeighborX="100000">
        <dgm:presLayoutVars>
          <dgm:chMax val="0"/>
          <dgm:chPref val="0"/>
          <dgm:bulletEnabled val="1"/>
        </dgm:presLayoutVars>
      </dgm:prSet>
      <dgm:spPr/>
    </dgm:pt>
  </dgm:ptLst>
  <dgm:cxnLst>
    <dgm:cxn modelId="{4F63644B-18F9-424E-92E9-84F65F4EDF53}" type="presOf" srcId="{2BF553F3-470D-45C7-9EC7-3CDF58BF6ECD}" destId="{7A045312-7C90-4580-B3AB-16A44C49D976}" srcOrd="0" destOrd="0" presId="urn:microsoft.com/office/officeart/2005/8/layout/chevron1"/>
    <dgm:cxn modelId="{4FF8436C-4A71-427F-A772-D59EBA6F9A59}" type="presOf" srcId="{24E9E26E-7E51-4CD3-AF53-2B83D0AA881E}" destId="{59B4BAF4-B36A-4F85-8A78-54FDC31C8AB2}" srcOrd="0" destOrd="0" presId="urn:microsoft.com/office/officeart/2005/8/layout/chevron1"/>
    <dgm:cxn modelId="{71F0FC86-A3E2-46B2-9DA8-606677C95CB4}" type="presOf" srcId="{636CA44A-8CC7-4C3B-9588-D05C74879E1F}" destId="{DFC656AB-3AD0-43F4-AC53-619DCB779AF2}" srcOrd="0" destOrd="0" presId="urn:microsoft.com/office/officeart/2005/8/layout/chevron1"/>
    <dgm:cxn modelId="{31EEE189-EA6E-41C6-8124-7A72FE9C9EA9}" srcId="{24E9E26E-7E51-4CD3-AF53-2B83D0AA881E}" destId="{636CA44A-8CC7-4C3B-9588-D05C74879E1F}" srcOrd="0" destOrd="0" parTransId="{E241CCD6-DA05-46EC-9142-702F57FFC8BE}" sibTransId="{58223C8B-82A7-4583-A1DC-D9E79B358C45}"/>
    <dgm:cxn modelId="{EB927897-AFEC-47C0-8234-7C699F2A27BC}" srcId="{24E9E26E-7E51-4CD3-AF53-2B83D0AA881E}" destId="{2BF553F3-470D-45C7-9EC7-3CDF58BF6ECD}" srcOrd="1" destOrd="0" parTransId="{030A852F-7B9D-448E-90B0-C27AD5C51B2A}" sibTransId="{0DC012F3-A3B4-4311-B872-1780FBEFB107}"/>
    <dgm:cxn modelId="{0BE6010B-9AF0-4A45-9EB1-723F186E30BF}" type="presParOf" srcId="{59B4BAF4-B36A-4F85-8A78-54FDC31C8AB2}" destId="{DFC656AB-3AD0-43F4-AC53-619DCB779AF2}" srcOrd="0" destOrd="0" presId="urn:microsoft.com/office/officeart/2005/8/layout/chevron1"/>
    <dgm:cxn modelId="{A276BF84-79F5-4CE3-9B6C-49C66E4C5E72}" type="presParOf" srcId="{59B4BAF4-B36A-4F85-8A78-54FDC31C8AB2}" destId="{68016F75-3887-42C5-BA60-AA761730E104}" srcOrd="1" destOrd="0" presId="urn:microsoft.com/office/officeart/2005/8/layout/chevron1"/>
    <dgm:cxn modelId="{382ED9E6-F04E-4E87-B365-9CA06E27F64F}" type="presParOf" srcId="{59B4BAF4-B36A-4F85-8A78-54FDC31C8AB2}" destId="{7A045312-7C90-4580-B3AB-16A44C49D97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E9E26E-7E51-4CD3-AF53-2B83D0AA881E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636CA44A-8CC7-4C3B-9588-D05C74879E1F}">
      <dgm:prSet phldrT="[テキスト]" custT="1"/>
      <dgm:spPr>
        <a:solidFill>
          <a:schemeClr val="bg1"/>
        </a:solidFill>
        <a:ln>
          <a:solidFill>
            <a:srgbClr val="9BCC60"/>
          </a:solidFill>
        </a:ln>
      </dgm:spPr>
      <dgm:t>
        <a:bodyPr/>
        <a:lstStyle/>
        <a:p>
          <a:r>
            <a:rPr kumimoji="1" lang="ja-JP" altLang="en-US" sz="1400" b="1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内容確認</a:t>
          </a:r>
        </a:p>
      </dgm:t>
    </dgm:pt>
    <dgm:pt modelId="{E241CCD6-DA05-46EC-9142-702F57FFC8BE}" type="par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58223C8B-82A7-4583-A1DC-D9E79B358C45}" type="sib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59B4BAF4-B36A-4F85-8A78-54FDC31C8AB2}" type="pres">
      <dgm:prSet presAssocID="{24E9E26E-7E51-4CD3-AF53-2B83D0AA881E}" presName="Name0" presStyleCnt="0">
        <dgm:presLayoutVars>
          <dgm:dir/>
          <dgm:animLvl val="lvl"/>
          <dgm:resizeHandles val="exact"/>
        </dgm:presLayoutVars>
      </dgm:prSet>
      <dgm:spPr/>
    </dgm:pt>
    <dgm:pt modelId="{DFC656AB-3AD0-43F4-AC53-619DCB779AF2}" type="pres">
      <dgm:prSet presAssocID="{636CA44A-8CC7-4C3B-9588-D05C74879E1F}" presName="parTxOnly" presStyleLbl="node1" presStyleIdx="0" presStyleCnt="1" custScaleX="103005" custScaleY="64830" custLinFactNeighborX="700">
        <dgm:presLayoutVars>
          <dgm:chMax val="0"/>
          <dgm:chPref val="0"/>
          <dgm:bulletEnabled val="1"/>
        </dgm:presLayoutVars>
      </dgm:prSet>
      <dgm:spPr/>
    </dgm:pt>
  </dgm:ptLst>
  <dgm:cxnLst>
    <dgm:cxn modelId="{4FF8436C-4A71-427F-A772-D59EBA6F9A59}" type="presOf" srcId="{24E9E26E-7E51-4CD3-AF53-2B83D0AA881E}" destId="{59B4BAF4-B36A-4F85-8A78-54FDC31C8AB2}" srcOrd="0" destOrd="0" presId="urn:microsoft.com/office/officeart/2005/8/layout/chevron1"/>
    <dgm:cxn modelId="{71F0FC86-A3E2-46B2-9DA8-606677C95CB4}" type="presOf" srcId="{636CA44A-8CC7-4C3B-9588-D05C74879E1F}" destId="{DFC656AB-3AD0-43F4-AC53-619DCB779AF2}" srcOrd="0" destOrd="0" presId="urn:microsoft.com/office/officeart/2005/8/layout/chevron1"/>
    <dgm:cxn modelId="{31EEE189-EA6E-41C6-8124-7A72FE9C9EA9}" srcId="{24E9E26E-7E51-4CD3-AF53-2B83D0AA881E}" destId="{636CA44A-8CC7-4C3B-9588-D05C74879E1F}" srcOrd="0" destOrd="0" parTransId="{E241CCD6-DA05-46EC-9142-702F57FFC8BE}" sibTransId="{58223C8B-82A7-4583-A1DC-D9E79B358C45}"/>
    <dgm:cxn modelId="{0BE6010B-9AF0-4A45-9EB1-723F186E30BF}" type="presParOf" srcId="{59B4BAF4-B36A-4F85-8A78-54FDC31C8AB2}" destId="{DFC656AB-3AD0-43F4-AC53-619DCB779AF2}" srcOrd="0" destOrd="0" presId="urn:microsoft.com/office/officeart/2005/8/layout/chevron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E9E26E-7E51-4CD3-AF53-2B83D0AA881E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636CA44A-8CC7-4C3B-9588-D05C74879E1F}">
      <dgm:prSet phldrT="[テキスト]" custT="1"/>
      <dgm:spPr>
        <a:solidFill>
          <a:srgbClr val="9BCC60"/>
        </a:solidFill>
      </dgm:spPr>
      <dgm:t>
        <a:bodyPr/>
        <a:lstStyle/>
        <a:p>
          <a:r>
            <a:rPr kumimoji="1" lang="ja-JP" altLang="en-US" sz="1400" b="1" dirty="0">
              <a:latin typeface="游ゴシック Medium" panose="020B0500000000000000" pitchFamily="50" charset="-128"/>
              <a:ea typeface="游ゴシック Medium" panose="020B0500000000000000" pitchFamily="50" charset="-128"/>
            </a:rPr>
            <a:t>内容確認</a:t>
          </a:r>
        </a:p>
      </dgm:t>
    </dgm:pt>
    <dgm:pt modelId="{E241CCD6-DA05-46EC-9142-702F57FFC8BE}" type="parTrans" cxnId="{31EEE189-EA6E-41C6-8124-7A72FE9C9EA9}">
      <dgm:prSet/>
      <dgm:spPr/>
      <dgm:t>
        <a:bodyPr/>
        <a:lstStyle/>
        <a:p>
          <a:endParaRPr kumimoji="1" lang="ja-JP" altLang="en-US" sz="1400"/>
        </a:p>
      </dgm:t>
    </dgm:pt>
    <dgm:pt modelId="{58223C8B-82A7-4583-A1DC-D9E79B358C45}" type="sibTrans" cxnId="{31EEE189-EA6E-41C6-8124-7A72FE9C9EA9}">
      <dgm:prSet/>
      <dgm:spPr/>
      <dgm:t>
        <a:bodyPr/>
        <a:lstStyle/>
        <a:p>
          <a:endParaRPr kumimoji="1" lang="ja-JP" altLang="en-US" sz="1400"/>
        </a:p>
      </dgm:t>
    </dgm:pt>
    <dgm:pt modelId="{59B4BAF4-B36A-4F85-8A78-54FDC31C8AB2}" type="pres">
      <dgm:prSet presAssocID="{24E9E26E-7E51-4CD3-AF53-2B83D0AA881E}" presName="Name0" presStyleCnt="0">
        <dgm:presLayoutVars>
          <dgm:dir/>
          <dgm:animLvl val="lvl"/>
          <dgm:resizeHandles val="exact"/>
        </dgm:presLayoutVars>
      </dgm:prSet>
      <dgm:spPr/>
    </dgm:pt>
    <dgm:pt modelId="{DFC656AB-3AD0-43F4-AC53-619DCB779AF2}" type="pres">
      <dgm:prSet presAssocID="{636CA44A-8CC7-4C3B-9588-D05C74879E1F}" presName="parTxOnly" presStyleLbl="node1" presStyleIdx="0" presStyleCnt="1" custScaleX="103005" custScaleY="64830" custLinFactNeighborX="700">
        <dgm:presLayoutVars>
          <dgm:chMax val="0"/>
          <dgm:chPref val="0"/>
          <dgm:bulletEnabled val="1"/>
        </dgm:presLayoutVars>
      </dgm:prSet>
      <dgm:spPr/>
    </dgm:pt>
  </dgm:ptLst>
  <dgm:cxnLst>
    <dgm:cxn modelId="{4FF8436C-4A71-427F-A772-D59EBA6F9A59}" type="presOf" srcId="{24E9E26E-7E51-4CD3-AF53-2B83D0AA881E}" destId="{59B4BAF4-B36A-4F85-8A78-54FDC31C8AB2}" srcOrd="0" destOrd="0" presId="urn:microsoft.com/office/officeart/2005/8/layout/chevron1"/>
    <dgm:cxn modelId="{71F0FC86-A3E2-46B2-9DA8-606677C95CB4}" type="presOf" srcId="{636CA44A-8CC7-4C3B-9588-D05C74879E1F}" destId="{DFC656AB-3AD0-43F4-AC53-619DCB779AF2}" srcOrd="0" destOrd="0" presId="urn:microsoft.com/office/officeart/2005/8/layout/chevron1"/>
    <dgm:cxn modelId="{31EEE189-EA6E-41C6-8124-7A72FE9C9EA9}" srcId="{24E9E26E-7E51-4CD3-AF53-2B83D0AA881E}" destId="{636CA44A-8CC7-4C3B-9588-D05C74879E1F}" srcOrd="0" destOrd="0" parTransId="{E241CCD6-DA05-46EC-9142-702F57FFC8BE}" sibTransId="{58223C8B-82A7-4583-A1DC-D9E79B358C45}"/>
    <dgm:cxn modelId="{0BE6010B-9AF0-4A45-9EB1-723F186E30BF}" type="presParOf" srcId="{59B4BAF4-B36A-4F85-8A78-54FDC31C8AB2}" destId="{DFC656AB-3AD0-43F4-AC53-619DCB779AF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E9E26E-7E51-4CD3-AF53-2B83D0AA881E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636CA44A-8CC7-4C3B-9588-D05C74879E1F}">
      <dgm:prSet phldrT="[テキスト]" custT="1"/>
      <dgm:spPr>
        <a:solidFill>
          <a:schemeClr val="bg1"/>
        </a:solidFill>
        <a:ln>
          <a:solidFill>
            <a:srgbClr val="9BCC60"/>
          </a:solidFill>
        </a:ln>
      </dgm:spPr>
      <dgm:t>
        <a:bodyPr/>
        <a:lstStyle/>
        <a:p>
          <a:r>
            <a:rPr kumimoji="1" lang="ja-JP" altLang="en-US" sz="1400" b="1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申請内容確認</a:t>
          </a:r>
        </a:p>
      </dgm:t>
    </dgm:pt>
    <dgm:pt modelId="{E241CCD6-DA05-46EC-9142-702F57FFC8BE}" type="par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58223C8B-82A7-4583-A1DC-D9E79B358C45}" type="sib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2BF553F3-470D-45C7-9EC7-3CDF58BF6ECD}">
      <dgm:prSet phldrT="[テキスト]" custT="1"/>
      <dgm:spPr>
        <a:solidFill>
          <a:schemeClr val="bg1"/>
        </a:solidFill>
        <a:ln>
          <a:solidFill>
            <a:srgbClr val="9BCC60"/>
          </a:solidFill>
        </a:ln>
      </dgm:spPr>
      <dgm:t>
        <a:bodyPr/>
        <a:lstStyle/>
        <a:p>
          <a:r>
            <a:rPr kumimoji="1" lang="ja-JP" altLang="en-US" sz="1400" b="1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承認</a:t>
          </a:r>
        </a:p>
      </dgm:t>
    </dgm:pt>
    <dgm:pt modelId="{030A852F-7B9D-448E-90B0-C27AD5C51B2A}" type="par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0DC012F3-A3B4-4311-B872-1780FBEFB107}" type="sib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59B4BAF4-B36A-4F85-8A78-54FDC31C8AB2}" type="pres">
      <dgm:prSet presAssocID="{24E9E26E-7E51-4CD3-AF53-2B83D0AA881E}" presName="Name0" presStyleCnt="0">
        <dgm:presLayoutVars>
          <dgm:dir/>
          <dgm:animLvl val="lvl"/>
          <dgm:resizeHandles val="exact"/>
        </dgm:presLayoutVars>
      </dgm:prSet>
      <dgm:spPr/>
    </dgm:pt>
    <dgm:pt modelId="{DFC656AB-3AD0-43F4-AC53-619DCB779AF2}" type="pres">
      <dgm:prSet presAssocID="{636CA44A-8CC7-4C3B-9588-D05C74879E1F}" presName="parTxOnly" presStyleLbl="node1" presStyleIdx="0" presStyleCnt="2" custScaleX="55344" custScaleY="64830" custLinFactNeighborX="-34543">
        <dgm:presLayoutVars>
          <dgm:chMax val="0"/>
          <dgm:chPref val="0"/>
          <dgm:bulletEnabled val="1"/>
        </dgm:presLayoutVars>
      </dgm:prSet>
      <dgm:spPr/>
    </dgm:pt>
    <dgm:pt modelId="{68016F75-3887-42C5-BA60-AA761730E104}" type="pres">
      <dgm:prSet presAssocID="{58223C8B-82A7-4583-A1DC-D9E79B358C45}" presName="parTxOnlySpace" presStyleCnt="0"/>
      <dgm:spPr/>
    </dgm:pt>
    <dgm:pt modelId="{7A045312-7C90-4580-B3AB-16A44C49D976}" type="pres">
      <dgm:prSet presAssocID="{2BF553F3-470D-45C7-9EC7-3CDF58BF6ECD}" presName="parTxOnly" presStyleLbl="node1" presStyleIdx="1" presStyleCnt="2" custScaleX="44717" custScaleY="64830" custLinFactNeighborX="30264">
        <dgm:presLayoutVars>
          <dgm:chMax val="0"/>
          <dgm:chPref val="0"/>
          <dgm:bulletEnabled val="1"/>
        </dgm:presLayoutVars>
      </dgm:prSet>
      <dgm:spPr/>
    </dgm:pt>
  </dgm:ptLst>
  <dgm:cxnLst>
    <dgm:cxn modelId="{4F63644B-18F9-424E-92E9-84F65F4EDF53}" type="presOf" srcId="{2BF553F3-470D-45C7-9EC7-3CDF58BF6ECD}" destId="{7A045312-7C90-4580-B3AB-16A44C49D976}" srcOrd="0" destOrd="0" presId="urn:microsoft.com/office/officeart/2005/8/layout/chevron1"/>
    <dgm:cxn modelId="{4FF8436C-4A71-427F-A772-D59EBA6F9A59}" type="presOf" srcId="{24E9E26E-7E51-4CD3-AF53-2B83D0AA881E}" destId="{59B4BAF4-B36A-4F85-8A78-54FDC31C8AB2}" srcOrd="0" destOrd="0" presId="urn:microsoft.com/office/officeart/2005/8/layout/chevron1"/>
    <dgm:cxn modelId="{71F0FC86-A3E2-46B2-9DA8-606677C95CB4}" type="presOf" srcId="{636CA44A-8CC7-4C3B-9588-D05C74879E1F}" destId="{DFC656AB-3AD0-43F4-AC53-619DCB779AF2}" srcOrd="0" destOrd="0" presId="urn:microsoft.com/office/officeart/2005/8/layout/chevron1"/>
    <dgm:cxn modelId="{31EEE189-EA6E-41C6-8124-7A72FE9C9EA9}" srcId="{24E9E26E-7E51-4CD3-AF53-2B83D0AA881E}" destId="{636CA44A-8CC7-4C3B-9588-D05C74879E1F}" srcOrd="0" destOrd="0" parTransId="{E241CCD6-DA05-46EC-9142-702F57FFC8BE}" sibTransId="{58223C8B-82A7-4583-A1DC-D9E79B358C45}"/>
    <dgm:cxn modelId="{EB927897-AFEC-47C0-8234-7C699F2A27BC}" srcId="{24E9E26E-7E51-4CD3-AF53-2B83D0AA881E}" destId="{2BF553F3-470D-45C7-9EC7-3CDF58BF6ECD}" srcOrd="1" destOrd="0" parTransId="{030A852F-7B9D-448E-90B0-C27AD5C51B2A}" sibTransId="{0DC012F3-A3B4-4311-B872-1780FBEFB107}"/>
    <dgm:cxn modelId="{0BE6010B-9AF0-4A45-9EB1-723F186E30BF}" type="presParOf" srcId="{59B4BAF4-B36A-4F85-8A78-54FDC31C8AB2}" destId="{DFC656AB-3AD0-43F4-AC53-619DCB779AF2}" srcOrd="0" destOrd="0" presId="urn:microsoft.com/office/officeart/2005/8/layout/chevron1"/>
    <dgm:cxn modelId="{A276BF84-79F5-4CE3-9B6C-49C66E4C5E72}" type="presParOf" srcId="{59B4BAF4-B36A-4F85-8A78-54FDC31C8AB2}" destId="{68016F75-3887-42C5-BA60-AA761730E104}" srcOrd="1" destOrd="0" presId="urn:microsoft.com/office/officeart/2005/8/layout/chevron1"/>
    <dgm:cxn modelId="{382ED9E6-F04E-4E87-B365-9CA06E27F64F}" type="presParOf" srcId="{59B4BAF4-B36A-4F85-8A78-54FDC31C8AB2}" destId="{7A045312-7C90-4580-B3AB-16A44C49D97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E9E26E-7E51-4CD3-AF53-2B83D0AA881E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636CA44A-8CC7-4C3B-9588-D05C74879E1F}">
      <dgm:prSet phldrT="[テキスト]" custT="1"/>
      <dgm:spPr>
        <a:solidFill>
          <a:schemeClr val="bg1"/>
        </a:solidFill>
        <a:ln>
          <a:solidFill>
            <a:srgbClr val="9BCC60"/>
          </a:solidFill>
        </a:ln>
      </dgm:spPr>
      <dgm:t>
        <a:bodyPr/>
        <a:lstStyle/>
        <a:p>
          <a:r>
            <a:rPr kumimoji="1" lang="ja-JP" altLang="en-US" sz="1400" b="1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申請内容入力</a:t>
          </a:r>
        </a:p>
      </dgm:t>
    </dgm:pt>
    <dgm:pt modelId="{E241CCD6-DA05-46EC-9142-702F57FFC8BE}" type="par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58223C8B-82A7-4583-A1DC-D9E79B358C45}" type="sibTrans" cxnId="{31EEE189-EA6E-41C6-8124-7A72FE9C9EA9}">
      <dgm:prSet/>
      <dgm:spPr/>
      <dgm:t>
        <a:bodyPr/>
        <a:lstStyle/>
        <a:p>
          <a:endParaRPr kumimoji="1" lang="ja-JP" altLang="en-US"/>
        </a:p>
      </dgm:t>
    </dgm:pt>
    <dgm:pt modelId="{2BF553F3-470D-45C7-9EC7-3CDF58BF6ECD}">
      <dgm:prSet phldrT="[テキスト]" custT="1"/>
      <dgm:spPr>
        <a:solidFill>
          <a:schemeClr val="bg1"/>
        </a:solidFill>
        <a:ln>
          <a:solidFill>
            <a:srgbClr val="9BCC60"/>
          </a:solidFill>
        </a:ln>
      </dgm:spPr>
      <dgm:t>
        <a:bodyPr/>
        <a:lstStyle/>
        <a:p>
          <a:r>
            <a:rPr kumimoji="1" lang="ja-JP" altLang="en-US" sz="1400" b="1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</a:t>
          </a:r>
        </a:p>
      </dgm:t>
    </dgm:pt>
    <dgm:pt modelId="{030A852F-7B9D-448E-90B0-C27AD5C51B2A}" type="par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0DC012F3-A3B4-4311-B872-1780FBEFB107}" type="sibTrans" cxnId="{EB927897-AFEC-47C0-8234-7C699F2A27BC}">
      <dgm:prSet/>
      <dgm:spPr/>
      <dgm:t>
        <a:bodyPr/>
        <a:lstStyle/>
        <a:p>
          <a:endParaRPr kumimoji="1" lang="ja-JP" altLang="en-US"/>
        </a:p>
      </dgm:t>
    </dgm:pt>
    <dgm:pt modelId="{59B4BAF4-B36A-4F85-8A78-54FDC31C8AB2}" type="pres">
      <dgm:prSet presAssocID="{24E9E26E-7E51-4CD3-AF53-2B83D0AA881E}" presName="Name0" presStyleCnt="0">
        <dgm:presLayoutVars>
          <dgm:dir/>
          <dgm:animLvl val="lvl"/>
          <dgm:resizeHandles val="exact"/>
        </dgm:presLayoutVars>
      </dgm:prSet>
      <dgm:spPr/>
    </dgm:pt>
    <dgm:pt modelId="{DFC656AB-3AD0-43F4-AC53-619DCB779AF2}" type="pres">
      <dgm:prSet presAssocID="{636CA44A-8CC7-4C3B-9588-D05C74879E1F}" presName="parTxOnly" presStyleLbl="node1" presStyleIdx="0" presStyleCnt="2" custScaleX="52858" custScaleY="64830" custLinFactNeighborX="-30405">
        <dgm:presLayoutVars>
          <dgm:chMax val="0"/>
          <dgm:chPref val="0"/>
          <dgm:bulletEnabled val="1"/>
        </dgm:presLayoutVars>
      </dgm:prSet>
      <dgm:spPr/>
    </dgm:pt>
    <dgm:pt modelId="{68016F75-3887-42C5-BA60-AA761730E104}" type="pres">
      <dgm:prSet presAssocID="{58223C8B-82A7-4583-A1DC-D9E79B358C45}" presName="parTxOnlySpace" presStyleCnt="0"/>
      <dgm:spPr/>
    </dgm:pt>
    <dgm:pt modelId="{7A045312-7C90-4580-B3AB-16A44C49D976}" type="pres">
      <dgm:prSet presAssocID="{2BF553F3-470D-45C7-9EC7-3CDF58BF6ECD}" presName="parTxOnly" presStyleLbl="node1" presStyleIdx="1" presStyleCnt="2" custScaleX="46651" custScaleY="64830" custLinFactNeighborX="37376">
        <dgm:presLayoutVars>
          <dgm:chMax val="0"/>
          <dgm:chPref val="0"/>
          <dgm:bulletEnabled val="1"/>
        </dgm:presLayoutVars>
      </dgm:prSet>
      <dgm:spPr/>
    </dgm:pt>
  </dgm:ptLst>
  <dgm:cxnLst>
    <dgm:cxn modelId="{4F63644B-18F9-424E-92E9-84F65F4EDF53}" type="presOf" srcId="{2BF553F3-470D-45C7-9EC7-3CDF58BF6ECD}" destId="{7A045312-7C90-4580-B3AB-16A44C49D976}" srcOrd="0" destOrd="0" presId="urn:microsoft.com/office/officeart/2005/8/layout/chevron1"/>
    <dgm:cxn modelId="{4FF8436C-4A71-427F-A772-D59EBA6F9A59}" type="presOf" srcId="{24E9E26E-7E51-4CD3-AF53-2B83D0AA881E}" destId="{59B4BAF4-B36A-4F85-8A78-54FDC31C8AB2}" srcOrd="0" destOrd="0" presId="urn:microsoft.com/office/officeart/2005/8/layout/chevron1"/>
    <dgm:cxn modelId="{71F0FC86-A3E2-46B2-9DA8-606677C95CB4}" type="presOf" srcId="{636CA44A-8CC7-4C3B-9588-D05C74879E1F}" destId="{DFC656AB-3AD0-43F4-AC53-619DCB779AF2}" srcOrd="0" destOrd="0" presId="urn:microsoft.com/office/officeart/2005/8/layout/chevron1"/>
    <dgm:cxn modelId="{31EEE189-EA6E-41C6-8124-7A72FE9C9EA9}" srcId="{24E9E26E-7E51-4CD3-AF53-2B83D0AA881E}" destId="{636CA44A-8CC7-4C3B-9588-D05C74879E1F}" srcOrd="0" destOrd="0" parTransId="{E241CCD6-DA05-46EC-9142-702F57FFC8BE}" sibTransId="{58223C8B-82A7-4583-A1DC-D9E79B358C45}"/>
    <dgm:cxn modelId="{EB927897-AFEC-47C0-8234-7C699F2A27BC}" srcId="{24E9E26E-7E51-4CD3-AF53-2B83D0AA881E}" destId="{2BF553F3-470D-45C7-9EC7-3CDF58BF6ECD}" srcOrd="1" destOrd="0" parTransId="{030A852F-7B9D-448E-90B0-C27AD5C51B2A}" sibTransId="{0DC012F3-A3B4-4311-B872-1780FBEFB107}"/>
    <dgm:cxn modelId="{0BE6010B-9AF0-4A45-9EB1-723F186E30BF}" type="presParOf" srcId="{59B4BAF4-B36A-4F85-8A78-54FDC31C8AB2}" destId="{DFC656AB-3AD0-43F4-AC53-619DCB779AF2}" srcOrd="0" destOrd="0" presId="urn:microsoft.com/office/officeart/2005/8/layout/chevron1"/>
    <dgm:cxn modelId="{A276BF84-79F5-4CE3-9B6C-49C66E4C5E72}" type="presParOf" srcId="{59B4BAF4-B36A-4F85-8A78-54FDC31C8AB2}" destId="{68016F75-3887-42C5-BA60-AA761730E104}" srcOrd="1" destOrd="0" presId="urn:microsoft.com/office/officeart/2005/8/layout/chevron1"/>
    <dgm:cxn modelId="{382ED9E6-F04E-4E87-B365-9CA06E27F64F}" type="presParOf" srcId="{59B4BAF4-B36A-4F85-8A78-54FDC31C8AB2}" destId="{7A045312-7C90-4580-B3AB-16A44C49D97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56AB-3AD0-43F4-AC53-619DCB779AF2}">
      <dsp:nvSpPr>
        <dsp:cNvPr id="0" name=""/>
        <dsp:cNvSpPr/>
      </dsp:nvSpPr>
      <dsp:spPr>
        <a:xfrm>
          <a:off x="2372" y="0"/>
          <a:ext cx="1656668" cy="381251"/>
        </a:xfrm>
        <a:prstGeom prst="chevron">
          <a:avLst/>
        </a:prstGeom>
        <a:solidFill>
          <a:srgbClr val="9BCC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申請内容入力</a:t>
          </a:r>
        </a:p>
      </dsp:txBody>
      <dsp:txXfrm>
        <a:off x="192998" y="0"/>
        <a:ext cx="1275417" cy="381251"/>
      </dsp:txXfrm>
    </dsp:sp>
    <dsp:sp modelId="{7A045312-7C90-4580-B3AB-16A44C49D976}">
      <dsp:nvSpPr>
        <dsp:cNvPr id="0" name=""/>
        <dsp:cNvSpPr/>
      </dsp:nvSpPr>
      <dsp:spPr>
        <a:xfrm>
          <a:off x="1498206" y="0"/>
          <a:ext cx="1329210" cy="381251"/>
        </a:xfrm>
        <a:prstGeom prst="chevron">
          <a:avLst/>
        </a:prstGeom>
        <a:solidFill>
          <a:srgbClr val="9BCC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</a:t>
          </a:r>
        </a:p>
      </dsp:txBody>
      <dsp:txXfrm>
        <a:off x="1688832" y="0"/>
        <a:ext cx="947959" cy="381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56AB-3AD0-43F4-AC53-619DCB779AF2}">
      <dsp:nvSpPr>
        <dsp:cNvPr id="0" name=""/>
        <dsp:cNvSpPr/>
      </dsp:nvSpPr>
      <dsp:spPr>
        <a:xfrm>
          <a:off x="44968" y="0"/>
          <a:ext cx="1568720" cy="37197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9BCC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申請内容確認</a:t>
          </a:r>
        </a:p>
      </dsp:txBody>
      <dsp:txXfrm>
        <a:off x="230954" y="0"/>
        <a:ext cx="1196748" cy="371972"/>
      </dsp:txXfrm>
    </dsp:sp>
    <dsp:sp modelId="{7A045312-7C90-4580-B3AB-16A44C49D976}">
      <dsp:nvSpPr>
        <dsp:cNvPr id="0" name=""/>
        <dsp:cNvSpPr/>
      </dsp:nvSpPr>
      <dsp:spPr>
        <a:xfrm>
          <a:off x="1523747" y="0"/>
          <a:ext cx="1285665" cy="37197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9BCC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承認</a:t>
          </a:r>
        </a:p>
      </dsp:txBody>
      <dsp:txXfrm>
        <a:off x="1709733" y="0"/>
        <a:ext cx="913693" cy="371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56AB-3AD0-43F4-AC53-619DCB779AF2}">
      <dsp:nvSpPr>
        <dsp:cNvPr id="0" name=""/>
        <dsp:cNvSpPr/>
      </dsp:nvSpPr>
      <dsp:spPr>
        <a:xfrm>
          <a:off x="212" y="0"/>
          <a:ext cx="1670453" cy="37197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9BCC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内容確認</a:t>
          </a:r>
        </a:p>
      </dsp:txBody>
      <dsp:txXfrm>
        <a:off x="186198" y="0"/>
        <a:ext cx="1298481" cy="371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56AB-3AD0-43F4-AC53-619DCB779AF2}">
      <dsp:nvSpPr>
        <dsp:cNvPr id="0" name=""/>
        <dsp:cNvSpPr/>
      </dsp:nvSpPr>
      <dsp:spPr>
        <a:xfrm>
          <a:off x="65112" y="0"/>
          <a:ext cx="1527016" cy="36050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9BCC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申請内容入力</a:t>
          </a:r>
        </a:p>
      </dsp:txBody>
      <dsp:txXfrm>
        <a:off x="245366" y="0"/>
        <a:ext cx="1166509" cy="360507"/>
      </dsp:txXfrm>
    </dsp:sp>
    <dsp:sp modelId="{7A045312-7C90-4580-B3AB-16A44C49D976}">
      <dsp:nvSpPr>
        <dsp:cNvPr id="0" name=""/>
        <dsp:cNvSpPr/>
      </dsp:nvSpPr>
      <dsp:spPr>
        <a:xfrm>
          <a:off x="1499051" y="0"/>
          <a:ext cx="1347702" cy="36050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9BCC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</a:t>
          </a:r>
        </a:p>
      </dsp:txBody>
      <dsp:txXfrm>
        <a:off x="1679305" y="0"/>
        <a:ext cx="987195" cy="360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56AB-3AD0-43F4-AC53-619DCB779AF2}">
      <dsp:nvSpPr>
        <dsp:cNvPr id="0" name=""/>
        <dsp:cNvSpPr/>
      </dsp:nvSpPr>
      <dsp:spPr>
        <a:xfrm>
          <a:off x="2403" y="0"/>
          <a:ext cx="1678266" cy="381251"/>
        </a:xfrm>
        <a:prstGeom prst="chevron">
          <a:avLst/>
        </a:prstGeom>
        <a:solidFill>
          <a:srgbClr val="9BCC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申請内容確認</a:t>
          </a:r>
        </a:p>
      </dsp:txBody>
      <dsp:txXfrm>
        <a:off x="193029" y="0"/>
        <a:ext cx="1297015" cy="381251"/>
      </dsp:txXfrm>
    </dsp:sp>
    <dsp:sp modelId="{7A045312-7C90-4580-B3AB-16A44C49D976}">
      <dsp:nvSpPr>
        <dsp:cNvPr id="0" name=""/>
        <dsp:cNvSpPr/>
      </dsp:nvSpPr>
      <dsp:spPr>
        <a:xfrm>
          <a:off x="1520142" y="0"/>
          <a:ext cx="1346540" cy="381251"/>
        </a:xfrm>
        <a:prstGeom prst="chevron">
          <a:avLst/>
        </a:prstGeom>
        <a:solidFill>
          <a:srgbClr val="9BCC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游ゴシック Medium" panose="020B0500000000000000" pitchFamily="50" charset="-128"/>
              <a:ea typeface="游ゴシック Medium" panose="020B0500000000000000" pitchFamily="50" charset="-128"/>
            </a:rPr>
            <a:t>承認</a:t>
          </a:r>
        </a:p>
      </dsp:txBody>
      <dsp:txXfrm>
        <a:off x="1710768" y="0"/>
        <a:ext cx="965289" cy="3812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56AB-3AD0-43F4-AC53-619DCB779AF2}">
      <dsp:nvSpPr>
        <dsp:cNvPr id="0" name=""/>
        <dsp:cNvSpPr/>
      </dsp:nvSpPr>
      <dsp:spPr>
        <a:xfrm>
          <a:off x="212" y="0"/>
          <a:ext cx="1670453" cy="378512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9BCC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内容確認</a:t>
          </a:r>
        </a:p>
      </dsp:txBody>
      <dsp:txXfrm>
        <a:off x="189468" y="0"/>
        <a:ext cx="1291941" cy="378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56AB-3AD0-43F4-AC53-619DCB779AF2}">
      <dsp:nvSpPr>
        <dsp:cNvPr id="0" name=""/>
        <dsp:cNvSpPr/>
      </dsp:nvSpPr>
      <dsp:spPr>
        <a:xfrm>
          <a:off x="212" y="0"/>
          <a:ext cx="1670453" cy="381251"/>
        </a:xfrm>
        <a:prstGeom prst="chevron">
          <a:avLst/>
        </a:prstGeom>
        <a:solidFill>
          <a:srgbClr val="9BCC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latin typeface="游ゴシック Medium" panose="020B0500000000000000" pitchFamily="50" charset="-128"/>
              <a:ea typeface="游ゴシック Medium" panose="020B0500000000000000" pitchFamily="50" charset="-128"/>
            </a:rPr>
            <a:t>内容確認</a:t>
          </a:r>
        </a:p>
      </dsp:txBody>
      <dsp:txXfrm>
        <a:off x="190838" y="0"/>
        <a:ext cx="1289202" cy="3812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56AB-3AD0-43F4-AC53-619DCB779AF2}">
      <dsp:nvSpPr>
        <dsp:cNvPr id="0" name=""/>
        <dsp:cNvSpPr/>
      </dsp:nvSpPr>
      <dsp:spPr>
        <a:xfrm>
          <a:off x="44968" y="0"/>
          <a:ext cx="1591203" cy="36050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9BCC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申請内容確認</a:t>
          </a:r>
        </a:p>
      </dsp:txBody>
      <dsp:txXfrm>
        <a:off x="225222" y="0"/>
        <a:ext cx="1230696" cy="360507"/>
      </dsp:txXfrm>
    </dsp:sp>
    <dsp:sp modelId="{7A045312-7C90-4580-B3AB-16A44C49D976}">
      <dsp:nvSpPr>
        <dsp:cNvPr id="0" name=""/>
        <dsp:cNvSpPr/>
      </dsp:nvSpPr>
      <dsp:spPr>
        <a:xfrm>
          <a:off x="1534988" y="0"/>
          <a:ext cx="1285665" cy="36050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9BCC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承認</a:t>
          </a:r>
        </a:p>
      </dsp:txBody>
      <dsp:txXfrm>
        <a:off x="1715242" y="0"/>
        <a:ext cx="925158" cy="3605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56AB-3AD0-43F4-AC53-619DCB779AF2}">
      <dsp:nvSpPr>
        <dsp:cNvPr id="0" name=""/>
        <dsp:cNvSpPr/>
      </dsp:nvSpPr>
      <dsp:spPr>
        <a:xfrm>
          <a:off x="65112" y="0"/>
          <a:ext cx="1527016" cy="36050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9BCC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申請内容入力</a:t>
          </a:r>
        </a:p>
      </dsp:txBody>
      <dsp:txXfrm>
        <a:off x="245366" y="0"/>
        <a:ext cx="1166509" cy="360507"/>
      </dsp:txXfrm>
    </dsp:sp>
    <dsp:sp modelId="{7A045312-7C90-4580-B3AB-16A44C49D976}">
      <dsp:nvSpPr>
        <dsp:cNvPr id="0" name=""/>
        <dsp:cNvSpPr/>
      </dsp:nvSpPr>
      <dsp:spPr>
        <a:xfrm>
          <a:off x="1499051" y="0"/>
          <a:ext cx="1347702" cy="36050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9BCC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b="1" kern="1200" dirty="0">
              <a:solidFill>
                <a:srgbClr val="9BCC6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rPr>
            <a:t>申請</a:t>
          </a:r>
        </a:p>
      </dsp:txBody>
      <dsp:txXfrm>
        <a:off x="1679305" y="0"/>
        <a:ext cx="987195" cy="360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966B8D9-3A80-495D-A7F0-000F47B88665}" type="datetimeFigureOut">
              <a:rPr kumimoji="1" lang="ja-JP" altLang="en-US" smtClean="0"/>
              <a:t>2018/4/20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311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826" y="9428311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8E7DEDF-6914-4D4D-AEBF-AFCD57D7C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82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CD90796-31FE-4210-867D-DFF9A7DA02A9}" type="datetimeFigureOut">
              <a:rPr kumimoji="1" lang="ja-JP" altLang="en-US" smtClean="0"/>
              <a:t>2018/4/20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8" y="4777246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311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6" y="9428311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D929319-E079-4AF5-B477-F976AF510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32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6589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28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510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661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3289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667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015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511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60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675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41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521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94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43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80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700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842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231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784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170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069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74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9487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まずひとつ目ですが、</a:t>
            </a:r>
            <a:r>
              <a:rPr kumimoji="1" lang="en-US" altLang="ja-JP" dirty="0" err="1"/>
              <a:t>kintone</a:t>
            </a:r>
            <a:r>
              <a:rPr kumimoji="1" lang="ja-JP" altLang="en-US" dirty="0"/>
              <a:t>はクラウドでご提供しているので、</a:t>
            </a:r>
            <a:endParaRPr kumimoji="1" lang="en-US" altLang="ja-JP" dirty="0"/>
          </a:p>
          <a:p>
            <a:r>
              <a:rPr kumimoji="1" lang="ja-JP" altLang="en-US" dirty="0"/>
              <a:t>外出が多い営業担当者や、出張の多い総経理には最適なツールです。</a:t>
            </a:r>
            <a:endParaRPr kumimoji="1" lang="en-US" altLang="ja-JP" dirty="0"/>
          </a:p>
          <a:p>
            <a:r>
              <a:rPr kumimoji="1" lang="ja-JP" altLang="en-US" dirty="0"/>
              <a:t>アプリもあります。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空港で飛行機を待っている間に情報を確認し、</a:t>
            </a:r>
            <a:endParaRPr kumimoji="1" lang="en-US" altLang="ja-JP" dirty="0"/>
          </a:p>
          <a:p>
            <a:r>
              <a:rPr kumimoji="1" lang="ja-JP" altLang="en-US" dirty="0"/>
              <a:t>見積を承認したり、停滞している案件のフォローアップをすることも可能です。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6011-A719-4CB1-A997-591A00E100E8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3870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つ目は柔軟性です。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実は、</a:t>
            </a:r>
            <a:r>
              <a:rPr kumimoji="1" lang="en-US" altLang="ja-JP" dirty="0" err="1"/>
              <a:t>kintone</a:t>
            </a:r>
            <a:r>
              <a:rPr kumimoji="1" lang="ja-JP" altLang="en-US" dirty="0"/>
              <a:t>は、業務に合わせてシステムを作ることができます。</a:t>
            </a:r>
            <a:endParaRPr kumimoji="1" lang="en-US" altLang="ja-JP" dirty="0"/>
          </a:p>
          <a:p>
            <a:r>
              <a:rPr kumimoji="1" lang="ja-JP" altLang="en-US" dirty="0"/>
              <a:t>しかも、特別なプログラミングは不要です。</a:t>
            </a:r>
            <a:endParaRPr kumimoji="1" lang="en-US" altLang="ja-JP" dirty="0"/>
          </a:p>
          <a:p>
            <a:r>
              <a:rPr kumimoji="1" lang="ja-JP" altLang="en-US" dirty="0"/>
              <a:t>このようにドラッグ＆ドロップでシステムを変更することができます。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つまり、総経理やマネージャーなど、業務リーダーがシステムを作っていくことができるのです。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変化の激しい中国市場において、管理したい項目が変わっていくことは当然のことです。</a:t>
            </a:r>
            <a:endParaRPr kumimoji="1" lang="en-US" altLang="ja-JP" dirty="0"/>
          </a:p>
          <a:p>
            <a:r>
              <a:rPr kumimoji="1" lang="ja-JP" altLang="en-US" dirty="0"/>
              <a:t>その都度、日本に依頼してシステムを改修するのではなく、</a:t>
            </a:r>
            <a:endParaRPr kumimoji="1" lang="en-US" altLang="ja-JP" dirty="0"/>
          </a:p>
          <a:p>
            <a:r>
              <a:rPr kumimoji="1" lang="ja-JP" altLang="en-US" dirty="0"/>
              <a:t>簡単な変更であれば自分たちで対応することができることは、とても強みになると思います。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6011-A719-4CB1-A997-591A00E100E8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6565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つ目は、プロセス管理ができることです。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先ほど、見積を提出し、承認する流れをご覧いただきましたが、</a:t>
            </a:r>
            <a:endParaRPr kumimoji="1" lang="en-US" altLang="ja-JP" dirty="0"/>
          </a:p>
          <a:p>
            <a:r>
              <a:rPr kumimoji="1" lang="ja-JP" altLang="en-US" dirty="0"/>
              <a:t>データベース上で承認までできる、というものはなかなかありません。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プロセス管理ができることは、業務の標準化にも役立ちます。</a:t>
            </a:r>
            <a:endParaRPr kumimoji="1" lang="en-US" altLang="ja-JP" dirty="0"/>
          </a:p>
          <a:p>
            <a:r>
              <a:rPr kumimoji="1" lang="ja-JP" altLang="en-US" dirty="0"/>
              <a:t>中国では業務が属人的になりがちで、それ自体がリスク要因となる場合もあります。</a:t>
            </a:r>
            <a:endParaRPr kumimoji="1" lang="en-US" altLang="ja-JP" dirty="0"/>
          </a:p>
          <a:p>
            <a:r>
              <a:rPr kumimoji="1" lang="ja-JP" altLang="en-US" dirty="0"/>
              <a:t>プロセス管理は内部統制の強い味方となります。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6011-A719-4CB1-A997-591A00E100E8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82193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つ目はデータの集計です。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kintone</a:t>
            </a:r>
            <a:r>
              <a:rPr kumimoji="1" lang="ja-JP" altLang="en-US" dirty="0"/>
              <a:t>に蓄積したデータを様々な角度から集計、分析することができます。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定期的に確認しなければいけない情報は、よく見るグラフとして保存しておくことも可能です。</a:t>
            </a:r>
            <a:endParaRPr kumimoji="1" lang="en-US" altLang="ja-JP" dirty="0"/>
          </a:p>
          <a:p>
            <a:r>
              <a:rPr kumimoji="1" lang="ja-JP" altLang="en-US" dirty="0"/>
              <a:t>会議のたびに集計する手間も省けます。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6011-A719-4CB1-A997-591A00E100E8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1436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ほかにも</a:t>
            </a:r>
            <a:r>
              <a:rPr kumimoji="1" lang="en-US" altLang="ja-JP" dirty="0" err="1"/>
              <a:t>kintone</a:t>
            </a:r>
            <a:r>
              <a:rPr kumimoji="1" lang="ja-JP" altLang="en-US" dirty="0"/>
              <a:t>が案件管理に向いている理由はあります。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コメント機能、通知機能はすでにご説明したとおりです。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そのほかにも、変更履歴がわかる機能があります。</a:t>
            </a:r>
            <a:endParaRPr kumimoji="1" lang="en-US" altLang="ja-JP" dirty="0"/>
          </a:p>
          <a:p>
            <a:r>
              <a:rPr kumimoji="1" lang="ja-JP" altLang="en-US" dirty="0"/>
              <a:t>いつ、だれが、どのデータを修正したのか、一目瞭然です。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またアクセス権限も柔軟に設定できます。</a:t>
            </a:r>
            <a:endParaRPr kumimoji="1" lang="en-US" altLang="ja-JP" dirty="0"/>
          </a:p>
          <a:p>
            <a:r>
              <a:rPr kumimoji="1" lang="ja-JP" altLang="en-US" dirty="0"/>
              <a:t>営業担当間は案件情報を共有させないが、マネージャーはすべての案件を閲覧できる、</a:t>
            </a:r>
            <a:endParaRPr kumimoji="1" lang="en-US" altLang="ja-JP" dirty="0"/>
          </a:p>
          <a:p>
            <a:r>
              <a:rPr kumimoji="1" lang="ja-JP" altLang="en-US" dirty="0"/>
              <a:t>というような設定も可能です。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36011-A719-4CB1-A997-591A00E100E8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75255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10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54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22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50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39838"/>
            <a:ext cx="4467225" cy="33512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60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9319-E079-4AF5-B477-F976AF5104C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47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307355" y="1573805"/>
            <a:ext cx="6465047" cy="258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 userDrawn="1">
            <p:extLst/>
          </p:nvPr>
        </p:nvGraphicFramePr>
        <p:xfrm>
          <a:off x="1494117" y="2320864"/>
          <a:ext cx="6170706" cy="986119"/>
        </p:xfrm>
        <a:graphic>
          <a:graphicData uri="http://schemas.openxmlformats.org/drawingml/2006/table">
            <a:tbl>
              <a:tblPr/>
              <a:tblGrid>
                <a:gridCol w="617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6119"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YuGothic Medium"/>
                        <a:ea typeface="YuGothic Medium"/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 userDrawn="1"/>
        </p:nvSpPr>
        <p:spPr>
          <a:xfrm>
            <a:off x="7772401" y="6364943"/>
            <a:ext cx="1247588" cy="408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46" y="6295894"/>
            <a:ext cx="1587705" cy="365204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0" y="6759778"/>
            <a:ext cx="9144000" cy="115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0889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307355" y="1573805"/>
            <a:ext cx="6465047" cy="258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7772401" y="6364943"/>
            <a:ext cx="1247588" cy="408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46" y="6295894"/>
            <a:ext cx="1587705" cy="365204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0" y="6759778"/>
            <a:ext cx="9144000" cy="115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8976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タイトル スライド">
    <p:bg>
      <p:bgPr>
        <a:solidFill>
          <a:srgbClr val="FFD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307355" y="1573805"/>
            <a:ext cx="6465047" cy="258980"/>
          </a:xfrm>
          <a:prstGeom prst="rect">
            <a:avLst/>
          </a:prstGeom>
          <a:solidFill>
            <a:srgbClr val="FFDE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7772401" y="6364943"/>
            <a:ext cx="1247588" cy="408392"/>
          </a:xfrm>
          <a:prstGeom prst="rect">
            <a:avLst/>
          </a:prstGeom>
          <a:solidFill>
            <a:srgbClr val="FFDE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46" y="6295894"/>
            <a:ext cx="1587705" cy="365204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0" y="6759778"/>
            <a:ext cx="9144000" cy="115775"/>
          </a:xfrm>
          <a:prstGeom prst="rect">
            <a:avLst/>
          </a:prstGeom>
          <a:solidFill>
            <a:srgbClr val="FFDE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4854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タイトル スライド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369361" y="1573805"/>
            <a:ext cx="6465047" cy="25898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7834408" y="6364943"/>
            <a:ext cx="1247588" cy="40839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46" y="6295894"/>
            <a:ext cx="1587705" cy="365204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0" y="6759778"/>
            <a:ext cx="9144000" cy="1157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5583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2"/>
          <p:cNvSpPr>
            <a:spLocks noGrp="1"/>
          </p:cNvSpPr>
          <p:nvPr>
            <p:ph idx="1"/>
          </p:nvPr>
        </p:nvSpPr>
        <p:spPr>
          <a:xfrm>
            <a:off x="457200" y="2067985"/>
            <a:ext cx="8229600" cy="42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996588" y="1701335"/>
            <a:ext cx="7128036" cy="162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sp>
        <p:nvSpPr>
          <p:cNvPr id="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955649"/>
            <a:ext cx="8229600" cy="775768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006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正方形/長方形 3"/>
          <p:cNvSpPr/>
          <p:nvPr userDrawn="1"/>
        </p:nvSpPr>
        <p:spPr>
          <a:xfrm>
            <a:off x="996588" y="1701335"/>
            <a:ext cx="7128036" cy="162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sp>
        <p:nvSpPr>
          <p:cNvPr id="7" name="タイトル プレースホルダー 1"/>
          <p:cNvSpPr txBox="1">
            <a:spLocks/>
          </p:cNvSpPr>
          <p:nvPr userDrawn="1"/>
        </p:nvSpPr>
        <p:spPr>
          <a:xfrm>
            <a:off x="457200" y="955649"/>
            <a:ext cx="8229600" cy="775768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3300" b="1" kern="1200" spc="3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3300" dirty="0">
                <a:solidFill>
                  <a:prstClr val="black"/>
                </a:solidFill>
              </a:rPr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15088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067985"/>
            <a:ext cx="4038600" cy="4154856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 marL="1079446" indent="-269861">
              <a:buFont typeface="Arial"/>
              <a:buChar char="•"/>
              <a:defRPr sz="1800" b="1"/>
            </a:lvl4pPr>
            <a:lvl5pPr marL="1342958" indent="-263513">
              <a:buFont typeface="Arial"/>
              <a:buChar char="•"/>
              <a:defRPr sz="16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sz="half" idx="10"/>
          </p:nvPr>
        </p:nvSpPr>
        <p:spPr>
          <a:xfrm>
            <a:off x="4648782" y="2067985"/>
            <a:ext cx="4038600" cy="4154856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 marL="1079446" indent="-269861">
              <a:buFont typeface="Arial"/>
              <a:buChar char="•"/>
              <a:defRPr sz="1800" b="1"/>
            </a:lvl4pPr>
            <a:lvl5pPr marL="1342958" indent="-263513">
              <a:buFont typeface="Arial"/>
              <a:buChar char="•"/>
              <a:defRPr sz="16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996588" y="1701335"/>
            <a:ext cx="7128036" cy="162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955649"/>
            <a:ext cx="8229600" cy="775768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57497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996588" y="1701335"/>
            <a:ext cx="7128036" cy="162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955649"/>
            <a:ext cx="8229600" cy="775768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677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996588" y="1701335"/>
            <a:ext cx="7128036" cy="162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13787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1271171" y="1574323"/>
            <a:ext cx="6552679" cy="408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22593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8" name="正方形/長方形 7"/>
          <p:cNvSpPr/>
          <p:nvPr userDrawn="1"/>
        </p:nvSpPr>
        <p:spPr>
          <a:xfrm>
            <a:off x="1271171" y="1574323"/>
            <a:ext cx="6552679" cy="408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2752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bg>
      <p:bgPr>
        <a:solidFill>
          <a:srgbClr val="FFD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307355" y="1573805"/>
            <a:ext cx="6465047" cy="258980"/>
          </a:xfrm>
          <a:prstGeom prst="rect">
            <a:avLst/>
          </a:prstGeom>
          <a:solidFill>
            <a:srgbClr val="FFDE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 userDrawn="1">
            <p:extLst/>
          </p:nvPr>
        </p:nvGraphicFramePr>
        <p:xfrm>
          <a:off x="1494117" y="2320864"/>
          <a:ext cx="6170706" cy="986119"/>
        </p:xfrm>
        <a:graphic>
          <a:graphicData uri="http://schemas.openxmlformats.org/drawingml/2006/table">
            <a:tbl>
              <a:tblPr/>
              <a:tblGrid>
                <a:gridCol w="617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6119"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YuGothic Medium"/>
                        <a:ea typeface="YuGothic Medium"/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 userDrawn="1"/>
        </p:nvSpPr>
        <p:spPr>
          <a:xfrm>
            <a:off x="7772401" y="6364943"/>
            <a:ext cx="1247588" cy="408392"/>
          </a:xfrm>
          <a:prstGeom prst="rect">
            <a:avLst/>
          </a:prstGeom>
          <a:solidFill>
            <a:srgbClr val="FFDE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46" y="6295894"/>
            <a:ext cx="1587705" cy="365204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0" y="6759778"/>
            <a:ext cx="9144000" cy="115775"/>
          </a:xfrm>
          <a:prstGeom prst="rect">
            <a:avLst/>
          </a:prstGeom>
          <a:solidFill>
            <a:srgbClr val="FFDE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839168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7399"/>
            <a:ext cx="8229600" cy="4068764"/>
          </a:xfrm>
          <a:prstGeom prst="rect">
            <a:avLst/>
          </a:prstGeom>
        </p:spPr>
        <p:txBody>
          <a:bodyPr vert="eaVert"/>
          <a:lstStyle>
            <a:lvl1pPr marL="342884" indent="-342884">
              <a:buFont typeface="Arial"/>
              <a:buChar char="•"/>
              <a:defRPr b="1"/>
            </a:lvl1pPr>
            <a:lvl2pPr marL="611158" indent="-342884">
              <a:buFont typeface="Arial"/>
              <a:buChar char="•"/>
              <a:defRPr b="1"/>
            </a:lvl2pPr>
            <a:lvl3pPr marL="823871" indent="-285736">
              <a:buFont typeface="Arial"/>
              <a:buChar char="•"/>
              <a:defRPr b="1"/>
            </a:lvl3pPr>
            <a:lvl4pPr marL="1714415" indent="-342884">
              <a:buFont typeface="Arial"/>
              <a:buChar char="•"/>
              <a:defRPr b="1"/>
            </a:lvl4pPr>
            <a:lvl5pPr marL="2171592" indent="-342884">
              <a:buFont typeface="Arial"/>
              <a:buChar char="•"/>
              <a:defRPr b="1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955649"/>
            <a:ext cx="8229600" cy="775768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2082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271171" y="1574323"/>
            <a:ext cx="6552679" cy="408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603196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60319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0718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369361" y="1573805"/>
            <a:ext cx="6465047" cy="25898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 userDrawn="1">
            <p:extLst/>
          </p:nvPr>
        </p:nvGraphicFramePr>
        <p:xfrm>
          <a:off x="1494117" y="2320864"/>
          <a:ext cx="6170706" cy="986119"/>
        </p:xfrm>
        <a:graphic>
          <a:graphicData uri="http://schemas.openxmlformats.org/drawingml/2006/table">
            <a:tbl>
              <a:tblPr/>
              <a:tblGrid>
                <a:gridCol w="617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6119"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YuGothic Medium"/>
                        <a:ea typeface="YuGothic Medium"/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 userDrawn="1"/>
        </p:nvSpPr>
        <p:spPr>
          <a:xfrm>
            <a:off x="7834408" y="6364943"/>
            <a:ext cx="1247588" cy="40839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146" y="6295894"/>
            <a:ext cx="1587705" cy="365204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0" y="6759778"/>
            <a:ext cx="9144000" cy="1157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2761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955649"/>
            <a:ext cx="8229600" cy="775768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idx="1"/>
          </p:nvPr>
        </p:nvSpPr>
        <p:spPr>
          <a:xfrm>
            <a:off x="457200" y="2067985"/>
            <a:ext cx="8229600" cy="42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 userDrawn="1">
            <p:extLst/>
          </p:nvPr>
        </p:nvGraphicFramePr>
        <p:xfrm>
          <a:off x="1411937" y="955649"/>
          <a:ext cx="6290235" cy="775136"/>
        </p:xfrm>
        <a:graphic>
          <a:graphicData uri="http://schemas.openxmlformats.org/drawingml/2006/table">
            <a:tbl>
              <a:tblPr/>
              <a:tblGrid>
                <a:gridCol w="6290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5136">
                <a:tc>
                  <a:txBody>
                    <a:bodyPr/>
                    <a:lstStyle/>
                    <a:p>
                      <a:endParaRPr kumimoji="1" lang="ja-JP" altLang="en-US" sz="3200" dirty="0">
                        <a:latin typeface="YuGothic Medium"/>
                        <a:ea typeface="YuGothic Medium"/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9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タイトル プレースホルダー 1"/>
          <p:cNvSpPr txBox="1">
            <a:spLocks/>
          </p:cNvSpPr>
          <p:nvPr userDrawn="1"/>
        </p:nvSpPr>
        <p:spPr>
          <a:xfrm>
            <a:off x="457200" y="955649"/>
            <a:ext cx="8229600" cy="775768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3300" b="1" kern="1200" spc="3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3300">
                <a:solidFill>
                  <a:prstClr val="black"/>
                </a:solidFill>
              </a:rPr>
              <a:t>マスター タイトルの書式設定</a:t>
            </a:r>
            <a:endParaRPr lang="ja-JP" altLang="en-US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067985"/>
            <a:ext cx="4038600" cy="4154856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 marL="1079446" indent="-269861">
              <a:buFont typeface="Arial"/>
              <a:buChar char="•"/>
              <a:defRPr sz="1800" b="1"/>
            </a:lvl4pPr>
            <a:lvl5pPr marL="1342958" indent="-263513">
              <a:buFont typeface="Arial"/>
              <a:buChar char="•"/>
              <a:defRPr sz="16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955649"/>
            <a:ext cx="8229600" cy="775768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sz="half" idx="10"/>
          </p:nvPr>
        </p:nvSpPr>
        <p:spPr>
          <a:xfrm>
            <a:off x="4648782" y="2067985"/>
            <a:ext cx="4038600" cy="4154856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 marL="1079446" indent="-269861">
              <a:buFont typeface="Arial"/>
              <a:buChar char="•"/>
              <a:defRPr sz="1800" b="1"/>
            </a:lvl4pPr>
            <a:lvl5pPr marL="1342958" indent="-263513">
              <a:buFont typeface="Arial"/>
              <a:buChar char="•"/>
              <a:defRPr sz="16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7625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271171" y="1574323"/>
            <a:ext cx="6552679" cy="408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ja-JP" altLang="en-US" sz="1800" dirty="0">
              <a:solidFill>
                <a:prstClr val="white"/>
              </a:solidFill>
              <a:latin typeface="YuGothic Medium"/>
              <a:ea typeface="YuGothic Medium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718257"/>
            <a:ext cx="4040188" cy="678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526924"/>
            <a:ext cx="4040188" cy="3561251"/>
          </a:xfrm>
          <a:prstGeom prst="rect">
            <a:avLst/>
          </a:prstGeom>
        </p:spPr>
        <p:txBody>
          <a:bodyPr/>
          <a:lstStyle>
            <a:lvl1pPr marL="268274" indent="-268274">
              <a:buFont typeface="Arial"/>
              <a:buChar char="•"/>
              <a:defRPr sz="2400" b="1"/>
            </a:lvl1pPr>
            <a:lvl2pPr marL="538136" indent="-269861">
              <a:buFont typeface="Arial"/>
              <a:buChar char="•"/>
              <a:defRPr sz="2000" b="1"/>
            </a:lvl2pPr>
            <a:lvl3pPr marL="806410" indent="-268274">
              <a:buFont typeface="Arial"/>
              <a:buChar char="•"/>
              <a:defRPr sz="1800" b="1"/>
            </a:lvl3pPr>
            <a:lvl4pPr marL="1079446" indent="-269861">
              <a:buFont typeface="Arial"/>
              <a:buChar char="•"/>
              <a:defRPr sz="1600" b="1"/>
            </a:lvl4pPr>
            <a:lvl5pPr marL="1342958" indent="-263513">
              <a:buFont typeface="Arial"/>
              <a:buChar char="•"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718257"/>
            <a:ext cx="4041775" cy="678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0" name="コンテンツ プレースホルダー 3"/>
          <p:cNvSpPr>
            <a:spLocks noGrp="1"/>
          </p:cNvSpPr>
          <p:nvPr>
            <p:ph sz="half" idx="10"/>
          </p:nvPr>
        </p:nvSpPr>
        <p:spPr>
          <a:xfrm>
            <a:off x="4648785" y="2526924"/>
            <a:ext cx="4040188" cy="3561251"/>
          </a:xfrm>
          <a:prstGeom prst="rect">
            <a:avLst/>
          </a:prstGeom>
        </p:spPr>
        <p:txBody>
          <a:bodyPr/>
          <a:lstStyle>
            <a:lvl1pPr marL="268274" indent="-268274">
              <a:buFont typeface="Arial"/>
              <a:buChar char="•"/>
              <a:defRPr sz="2400" b="1"/>
            </a:lvl1pPr>
            <a:lvl2pPr marL="538136" indent="-269861">
              <a:buFont typeface="Arial"/>
              <a:buChar char="•"/>
              <a:defRPr sz="2000" b="1"/>
            </a:lvl2pPr>
            <a:lvl3pPr marL="806410" indent="-268274">
              <a:buFont typeface="Arial"/>
              <a:buChar char="•"/>
              <a:defRPr sz="1800" b="1"/>
            </a:lvl3pPr>
            <a:lvl4pPr marL="1079446" indent="-269861">
              <a:buFont typeface="Arial"/>
              <a:buChar char="•"/>
              <a:defRPr sz="1600" b="1"/>
            </a:lvl4pPr>
            <a:lvl5pPr marL="1342958" indent="-263513">
              <a:buFont typeface="Arial"/>
              <a:buChar char="•"/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6734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955649"/>
            <a:ext cx="8229600" cy="775768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826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3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223"/>
            <a:ext cx="9144000" cy="274419"/>
          </a:xfrm>
          <a:prstGeom prst="rect">
            <a:avLst/>
          </a:prstGeom>
        </p:spPr>
      </p:pic>
      <p:sp>
        <p:nvSpPr>
          <p:cNvPr id="1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955649"/>
            <a:ext cx="8229600" cy="775768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4267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647" y="6469321"/>
            <a:ext cx="1048871" cy="24126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6782327"/>
            <a:ext cx="9144000" cy="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6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kumimoji="1" sz="3300" b="1" kern="1200" spc="300">
          <a:solidFill>
            <a:schemeClr val="tx1"/>
          </a:solidFill>
          <a:latin typeface="YuGothic Medium"/>
          <a:ea typeface="YuGothic Medium"/>
          <a:cs typeface="+mj-cs"/>
        </a:defRPr>
      </a:lvl1pPr>
    </p:titleStyle>
    <p:bodyStyle>
      <a:lvl1pPr marL="268274" indent="-268274" algn="l" defTabSz="457178" rtl="0" eaLnBrk="1" latinLnBrk="0" hangingPunct="1">
        <a:lnSpc>
          <a:spcPct val="130000"/>
        </a:lnSpc>
        <a:spcBef>
          <a:spcPct val="20000"/>
        </a:spcBef>
        <a:buFont typeface="Arial"/>
        <a:buChar char="•"/>
        <a:defRPr kumimoji="1" sz="2400" b="1" kern="1200" spc="300">
          <a:solidFill>
            <a:schemeClr val="tx1"/>
          </a:solidFill>
          <a:latin typeface="YuGothic Medium"/>
          <a:ea typeface="YuGothic Medium"/>
          <a:cs typeface="+mn-cs"/>
        </a:defRPr>
      </a:lvl1pPr>
      <a:lvl2pPr marL="538136" indent="-269861" algn="l" defTabSz="457178" rtl="0" eaLnBrk="1" latinLnBrk="0" hangingPunct="1">
        <a:lnSpc>
          <a:spcPct val="130000"/>
        </a:lnSpc>
        <a:spcBef>
          <a:spcPct val="20000"/>
        </a:spcBef>
        <a:buFont typeface="Arial"/>
        <a:buChar char="•"/>
        <a:defRPr kumimoji="1" sz="2200" b="1" kern="1200" spc="300">
          <a:solidFill>
            <a:schemeClr val="tx1"/>
          </a:solidFill>
          <a:latin typeface="YuGothic Medium"/>
          <a:ea typeface="YuGothic Medium"/>
          <a:cs typeface="+mn-cs"/>
        </a:defRPr>
      </a:lvl2pPr>
      <a:lvl3pPr marL="806410" indent="-268274" algn="l" defTabSz="349232" rtl="0" eaLnBrk="1" latinLnBrk="0" hangingPunct="1">
        <a:lnSpc>
          <a:spcPct val="130000"/>
        </a:lnSpc>
        <a:spcBef>
          <a:spcPct val="20000"/>
        </a:spcBef>
        <a:buFont typeface="Arial"/>
        <a:buChar char="•"/>
        <a:defRPr kumimoji="1" sz="1800" b="1" kern="1200" spc="300">
          <a:solidFill>
            <a:schemeClr val="tx1"/>
          </a:solidFill>
          <a:latin typeface="YuGothic Medium"/>
          <a:ea typeface="YuGothic Medium"/>
          <a:cs typeface="+mn-cs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YuGothic Medium"/>
          <a:ea typeface="YuGothic Medium"/>
          <a:cs typeface="+mn-cs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YuGothic Medium"/>
          <a:ea typeface="YuGothic Medium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8.png"/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11" Type="http://schemas.openxmlformats.org/officeDocument/2006/relationships/image" Target="../media/image24.png"/><Relationship Id="rId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Layout" Target="../diagrams/layout2.xml"/><Relationship Id="rId18" Type="http://schemas.openxmlformats.org/officeDocument/2006/relationships/diagramData" Target="../diagrams/data3.xml"/><Relationship Id="rId3" Type="http://schemas.openxmlformats.org/officeDocument/2006/relationships/image" Target="../media/image57.png"/><Relationship Id="rId21" Type="http://schemas.openxmlformats.org/officeDocument/2006/relationships/diagramColors" Target="../diagrams/colors3.xml"/><Relationship Id="rId7" Type="http://schemas.openxmlformats.org/officeDocument/2006/relationships/diagramLayout" Target="../diagrams/layout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6" Type="http://schemas.microsoft.com/office/2007/relationships/diagramDrawing" Target="../diagrams/drawing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11" Type="http://schemas.openxmlformats.org/officeDocument/2006/relationships/image" Target="../media/image59.png"/><Relationship Id="rId5" Type="http://schemas.openxmlformats.org/officeDocument/2006/relationships/image" Target="../media/image49.png"/><Relationship Id="rId15" Type="http://schemas.openxmlformats.org/officeDocument/2006/relationships/diagramColors" Target="../diagrams/colors2.xml"/><Relationship Id="rId10" Type="http://schemas.microsoft.com/office/2007/relationships/diagramDrawing" Target="../diagrams/drawing1.xml"/><Relationship Id="rId19" Type="http://schemas.openxmlformats.org/officeDocument/2006/relationships/diagramLayout" Target="../diagrams/layout3.xml"/><Relationship Id="rId4" Type="http://schemas.openxmlformats.org/officeDocument/2006/relationships/image" Target="../media/image58.png"/><Relationship Id="rId9" Type="http://schemas.openxmlformats.org/officeDocument/2006/relationships/diagramColors" Target="../diagrams/colors1.xml"/><Relationship Id="rId14" Type="http://schemas.openxmlformats.org/officeDocument/2006/relationships/diagramQuickStyle" Target="../diagrams/quickStyle2.xml"/><Relationship Id="rId22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QuickStyle" Target="../diagrams/quickStyle5.xml"/><Relationship Id="rId18" Type="http://schemas.openxmlformats.org/officeDocument/2006/relationships/diagramLayout" Target="../diagrams/layout6.xml"/><Relationship Id="rId3" Type="http://schemas.openxmlformats.org/officeDocument/2006/relationships/image" Target="../media/image61.png"/><Relationship Id="rId21" Type="http://schemas.microsoft.com/office/2007/relationships/diagramDrawing" Target="../diagrams/drawing6.xml"/><Relationship Id="rId7" Type="http://schemas.openxmlformats.org/officeDocument/2006/relationships/diagramQuickStyle" Target="../diagrams/quickStyle4.xml"/><Relationship Id="rId12" Type="http://schemas.openxmlformats.org/officeDocument/2006/relationships/diagramLayout" Target="../diagrams/layout5.xml"/><Relationship Id="rId17" Type="http://schemas.openxmlformats.org/officeDocument/2006/relationships/diagramData" Target="../diagrams/data6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0.png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4.xml"/><Relationship Id="rId11" Type="http://schemas.openxmlformats.org/officeDocument/2006/relationships/diagramData" Target="../diagrams/data5.xml"/><Relationship Id="rId5" Type="http://schemas.openxmlformats.org/officeDocument/2006/relationships/diagramData" Target="../diagrams/data4.xml"/><Relationship Id="rId15" Type="http://schemas.microsoft.com/office/2007/relationships/diagramDrawing" Target="../diagrams/drawing5.xml"/><Relationship Id="rId23" Type="http://schemas.openxmlformats.org/officeDocument/2006/relationships/image" Target="../media/image63.png"/><Relationship Id="rId10" Type="http://schemas.openxmlformats.org/officeDocument/2006/relationships/image" Target="../media/image59.png"/><Relationship Id="rId19" Type="http://schemas.openxmlformats.org/officeDocument/2006/relationships/diagramQuickStyle" Target="../diagrams/quickStyle6.xml"/><Relationship Id="rId4" Type="http://schemas.openxmlformats.org/officeDocument/2006/relationships/image" Target="../media/image49.png"/><Relationship Id="rId9" Type="http://schemas.microsoft.com/office/2007/relationships/diagramDrawing" Target="../diagrams/drawing4.xml"/><Relationship Id="rId14" Type="http://schemas.openxmlformats.org/officeDocument/2006/relationships/diagramColors" Target="../diagrams/colors5.xml"/><Relationship Id="rId22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60.png"/><Relationship Id="rId18" Type="http://schemas.microsoft.com/office/2007/relationships/diagramDrawing" Target="../diagrams/drawing8.xml"/><Relationship Id="rId3" Type="http://schemas.openxmlformats.org/officeDocument/2006/relationships/image" Target="../media/image64.png"/><Relationship Id="rId21" Type="http://schemas.openxmlformats.org/officeDocument/2006/relationships/diagramQuickStyle" Target="../diagrams/quickStyle9.xml"/><Relationship Id="rId7" Type="http://schemas.openxmlformats.org/officeDocument/2006/relationships/diagramData" Target="../diagrams/data7.xml"/><Relationship Id="rId12" Type="http://schemas.openxmlformats.org/officeDocument/2006/relationships/image" Target="../media/image59.png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19.xml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11" Type="http://schemas.microsoft.com/office/2007/relationships/diagramDrawing" Target="../diagrams/drawing7.xml"/><Relationship Id="rId24" Type="http://schemas.openxmlformats.org/officeDocument/2006/relationships/image" Target="../media/image67.png"/><Relationship Id="rId5" Type="http://schemas.openxmlformats.org/officeDocument/2006/relationships/image" Target="../media/image66.png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10" Type="http://schemas.openxmlformats.org/officeDocument/2006/relationships/diagramColors" Target="../diagrams/colors7.xml"/><Relationship Id="rId19" Type="http://schemas.openxmlformats.org/officeDocument/2006/relationships/diagramData" Target="../diagrams/data9.xml"/><Relationship Id="rId4" Type="http://schemas.openxmlformats.org/officeDocument/2006/relationships/image" Target="../media/image65.png"/><Relationship Id="rId9" Type="http://schemas.openxmlformats.org/officeDocument/2006/relationships/diagramQuickStyle" Target="../diagrams/quickStyle7.xml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openxmlformats.org/officeDocument/2006/relationships/image" Target="../media/image25.png"/><Relationship Id="rId5" Type="http://schemas.openxmlformats.org/officeDocument/2006/relationships/image" Target="../media/image45.png"/><Relationship Id="rId10" Type="http://schemas.openxmlformats.org/officeDocument/2006/relationships/image" Target="../media/image24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6836581" y="5907392"/>
            <a:ext cx="2307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5F5F5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サイボウズ中国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820" y="1761315"/>
            <a:ext cx="1764068" cy="1225826"/>
          </a:xfrm>
          <a:prstGeom prst="rect">
            <a:avLst/>
          </a:prstGeom>
        </p:spPr>
      </p:pic>
      <p:sp>
        <p:nvSpPr>
          <p:cNvPr id="13" name="タイトル 3">
            <a:extLst>
              <a:ext uri="{FF2B5EF4-FFF2-40B4-BE49-F238E27FC236}">
                <a16:creationId xmlns:a16="http://schemas.microsoft.com/office/drawing/2014/main" id="{484BE58D-10C0-43BC-B88F-490877AE1AC1}"/>
              </a:ext>
            </a:extLst>
          </p:cNvPr>
          <p:cNvSpPr txBox="1">
            <a:spLocks/>
          </p:cNvSpPr>
          <p:nvPr/>
        </p:nvSpPr>
        <p:spPr>
          <a:xfrm>
            <a:off x="3992456" y="4217395"/>
            <a:ext cx="4645617" cy="479277"/>
          </a:xfrm>
          <a:prstGeom prst="rect">
            <a:avLst/>
          </a:prstGeom>
          <a:ln w="12700" cmpd="sng">
            <a:noFill/>
          </a:ln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3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で始める！</a:t>
            </a:r>
            <a:r>
              <a:rPr lang="ja-JP" altLang="en-US" sz="502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ワークフロー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908EF3B-CEC2-4DFB-BFA8-F298AA1E8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76" y="3232272"/>
            <a:ext cx="3880213" cy="676784"/>
          </a:xfrm>
          <a:prstGeom prst="rect">
            <a:avLst/>
          </a:prstGeom>
        </p:spPr>
      </p:pic>
      <p:sp>
        <p:nvSpPr>
          <p:cNvPr id="20" name="タイトル 3">
            <a:extLst>
              <a:ext uri="{FF2B5EF4-FFF2-40B4-BE49-F238E27FC236}">
                <a16:creationId xmlns:a16="http://schemas.microsoft.com/office/drawing/2014/main" id="{C9740B65-3D40-4DE9-A64D-516911AA2F8B}"/>
              </a:ext>
            </a:extLst>
          </p:cNvPr>
          <p:cNvSpPr txBox="1">
            <a:spLocks/>
          </p:cNvSpPr>
          <p:nvPr/>
        </p:nvSpPr>
        <p:spPr>
          <a:xfrm>
            <a:off x="4768131" y="3446903"/>
            <a:ext cx="2657475" cy="46215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（キントーン）</a:t>
            </a:r>
          </a:p>
        </p:txBody>
      </p:sp>
      <p:sp>
        <p:nvSpPr>
          <p:cNvPr id="29" name="タイトル 3">
            <a:extLst>
              <a:ext uri="{FF2B5EF4-FFF2-40B4-BE49-F238E27FC236}">
                <a16:creationId xmlns:a16="http://schemas.microsoft.com/office/drawing/2014/main" id="{003C386F-905E-4C3C-9028-FA541ACD3E81}"/>
              </a:ext>
            </a:extLst>
          </p:cNvPr>
          <p:cNvSpPr txBox="1">
            <a:spLocks/>
          </p:cNvSpPr>
          <p:nvPr/>
        </p:nvSpPr>
        <p:spPr>
          <a:xfrm>
            <a:off x="620955" y="2383830"/>
            <a:ext cx="5132028" cy="565977"/>
          </a:xfrm>
          <a:prstGeom prst="rect">
            <a:avLst/>
          </a:prstGeom>
          <a:ln w="12700" cmpd="sng">
            <a:noFill/>
          </a:ln>
        </p:spPr>
        <p:txBody>
          <a:bodyPr vert="horz" lIns="68580" tIns="34290" rIns="68580" bIns="34290" rtlCol="0" anchor="ctr">
            <a:normAutofit fontScale="67500" lnSpcReduction="20000"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pPr algn="l"/>
            <a:r>
              <a:rPr lang="ja-JP" altLang="en-US" sz="3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明日から始める業務プロセス改善 </a:t>
            </a:r>
          </a:p>
        </p:txBody>
      </p:sp>
    </p:spTree>
    <p:extLst>
      <p:ext uri="{BB962C8B-B14F-4D97-AF65-F5344CB8AC3E}">
        <p14:creationId xmlns:p14="http://schemas.microsoft.com/office/powerpoint/2010/main" val="27295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92FE8760-60E4-4F38-8EFC-9DE7666B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24" y="1116699"/>
            <a:ext cx="8229600" cy="581826"/>
          </a:xfrm>
        </p:spPr>
        <p:txBody>
          <a:bodyPr/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決裁期間や書類管理の手間に大きな違い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A1B4C4-54D4-4DBA-8176-FF61CB856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" y="2246089"/>
            <a:ext cx="1535237" cy="1535237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F43B464-BC61-4A7C-814D-BEA56A9ECF60}"/>
              </a:ext>
            </a:extLst>
          </p:cNvPr>
          <p:cNvGrpSpPr/>
          <p:nvPr/>
        </p:nvGrpSpPr>
        <p:grpSpPr>
          <a:xfrm>
            <a:off x="3698074" y="2253821"/>
            <a:ext cx="1727678" cy="1527504"/>
            <a:chOff x="4554430" y="2420929"/>
            <a:chExt cx="1751120" cy="1484420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191F869-DF1F-4A32-9A46-07A6B3813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430" y="2420929"/>
              <a:ext cx="1179620" cy="117962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3074931-9834-48A5-8084-9B9674A8C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180" y="2573329"/>
              <a:ext cx="1179620" cy="117962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B575AD1-10BA-41EA-83E9-8FC9125E5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930" y="2725729"/>
              <a:ext cx="1179620" cy="117962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98C4390-42A8-4D5E-B98F-454124ED9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668" y="2700106"/>
              <a:ext cx="976643" cy="976643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C590CFED-27BB-4A6D-8CB8-82282F8E8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88" y="2246088"/>
            <a:ext cx="1528266" cy="152826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682F304-7D2A-4E2D-B768-1E210A8C4995}"/>
              </a:ext>
            </a:extLst>
          </p:cNvPr>
          <p:cNvSpPr txBox="1"/>
          <p:nvPr/>
        </p:nvSpPr>
        <p:spPr>
          <a:xfrm>
            <a:off x="518059" y="4182771"/>
            <a:ext cx="2362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決裁までの期間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D8123C9-0AD0-432C-A7C9-62D5D7796EF1}"/>
              </a:ext>
            </a:extLst>
          </p:cNvPr>
          <p:cNvSpPr txBox="1"/>
          <p:nvPr/>
        </p:nvSpPr>
        <p:spPr>
          <a:xfrm>
            <a:off x="443439" y="4736004"/>
            <a:ext cx="25120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zh-TW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週間以上</a:t>
            </a:r>
            <a:r>
              <a:rPr lang="ja-JP" altLang="en-US" sz="135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だったの</a:t>
            </a: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en-US" altLang="zh-TW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↓</a:t>
            </a:r>
            <a:br>
              <a:rPr lang="en-US" altLang="zh-TW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zh-TW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即日決裁可能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0BA1520-8BF7-4A99-A39D-54B27BACC986}"/>
              </a:ext>
            </a:extLst>
          </p:cNvPr>
          <p:cNvSpPr txBox="1"/>
          <p:nvPr/>
        </p:nvSpPr>
        <p:spPr>
          <a:xfrm>
            <a:off x="3377056" y="4182771"/>
            <a:ext cx="2362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書類の保管枚数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6896F82-27E6-4BC9-BB21-1531FF7056E2}"/>
              </a:ext>
            </a:extLst>
          </p:cNvPr>
          <p:cNvSpPr txBox="1"/>
          <p:nvPr/>
        </p:nvSpPr>
        <p:spPr>
          <a:xfrm>
            <a:off x="3202199" y="4736004"/>
            <a:ext cx="28317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増加する一方だったのが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↓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枚</a:t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何件の申請でも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65BDEA0-AC76-4308-A68F-CAB8089F16A7}"/>
              </a:ext>
            </a:extLst>
          </p:cNvPr>
          <p:cNvSpPr txBox="1"/>
          <p:nvPr/>
        </p:nvSpPr>
        <p:spPr>
          <a:xfrm>
            <a:off x="6103486" y="4182771"/>
            <a:ext cx="2362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書類の整理状態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4A5D188-C468-44CA-8589-3894B0C16E57}"/>
              </a:ext>
            </a:extLst>
          </p:cNvPr>
          <p:cNvSpPr txBox="1"/>
          <p:nvPr/>
        </p:nvSpPr>
        <p:spPr>
          <a:xfrm>
            <a:off x="6033999" y="4736004"/>
            <a:ext cx="25120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乱雑な状態だったのが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↓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整理された状態</a:t>
            </a:r>
          </a:p>
        </p:txBody>
      </p:sp>
    </p:spTree>
    <p:extLst>
      <p:ext uri="{BB962C8B-B14F-4D97-AF65-F5344CB8AC3E}">
        <p14:creationId xmlns:p14="http://schemas.microsoft.com/office/powerpoint/2010/main" val="346142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92FE8760-60E4-4F38-8EFC-9DE7666B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26" y="912919"/>
            <a:ext cx="8229600" cy="581826"/>
          </a:xfrm>
        </p:spPr>
        <p:txBody>
          <a:bodyPr/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新しい業務フローで業務スピードが高速化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6F72F2B-EF94-4A0A-930D-8C8BC9CE3BE4}"/>
              </a:ext>
            </a:extLst>
          </p:cNvPr>
          <p:cNvGrpSpPr/>
          <p:nvPr/>
        </p:nvGrpSpPr>
        <p:grpSpPr>
          <a:xfrm>
            <a:off x="699424" y="2044391"/>
            <a:ext cx="1870592" cy="1786242"/>
            <a:chOff x="1054408" y="1933860"/>
            <a:chExt cx="2494123" cy="2381656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95E77DAC-6D0B-4E7F-900B-05F14E1A9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25" y="2004404"/>
              <a:ext cx="743677" cy="743677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3A87773-A44F-4973-AB50-6F566DAB1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08" y="1989642"/>
              <a:ext cx="753184" cy="753184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452BBB2-4B93-43BD-8534-D027D77FD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840" y="1933860"/>
              <a:ext cx="762691" cy="762691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D76F6DC-9776-48EB-BD82-32E059DE4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002" y="2719048"/>
              <a:ext cx="454922" cy="454922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A12B6A6-3FD9-4A99-8AF3-6D2557067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106" y="3152045"/>
              <a:ext cx="1163471" cy="1163471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CDD79F-8FD7-45DC-A77D-4F8D3E9D1102}"/>
              </a:ext>
            </a:extLst>
          </p:cNvPr>
          <p:cNvSpPr txBox="1"/>
          <p:nvPr/>
        </p:nvSpPr>
        <p:spPr>
          <a:xfrm>
            <a:off x="449044" y="4079871"/>
            <a:ext cx="2362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書類のやりとりが不要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8F79D0-9061-4A10-AFFA-E87EE13D16D4}"/>
              </a:ext>
            </a:extLst>
          </p:cNvPr>
          <p:cNvSpPr txBox="1"/>
          <p:nvPr/>
        </p:nvSpPr>
        <p:spPr>
          <a:xfrm>
            <a:off x="191621" y="4541449"/>
            <a:ext cx="29070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郵送・メール・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を使った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書類のやりとりが不要になり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35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で完結！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決裁までにかかる期間に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拠点間の距離が影響することは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なくなります！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E391969-A16B-47DA-BCA2-7AA14F4C2851}"/>
              </a:ext>
            </a:extLst>
          </p:cNvPr>
          <p:cNvGrpSpPr/>
          <p:nvPr/>
        </p:nvGrpSpPr>
        <p:grpSpPr>
          <a:xfrm>
            <a:off x="3267838" y="2259613"/>
            <a:ext cx="2433602" cy="1657544"/>
            <a:chOff x="4935175" y="1897620"/>
            <a:chExt cx="3244803" cy="2210059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3F2FC3E-7F43-4197-8D8A-06441AB9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35175" y="1930110"/>
              <a:ext cx="1049769" cy="1049769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8629955-721C-4A3D-A854-D9D9E1A66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84945" y="1897621"/>
              <a:ext cx="1049769" cy="1049769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C0B909EB-E64A-4322-ADD4-0F3B7D6F3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97719" y="1897620"/>
              <a:ext cx="1082259" cy="1082259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3F45159-8579-4558-A62C-4C07955ED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19" y="2088292"/>
              <a:ext cx="1145267" cy="1145267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6F01877B-57F1-451F-B53C-104A5FFEB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9829" y="2070045"/>
              <a:ext cx="1145267" cy="1145267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5D6168C7-5434-4A04-8360-B27276BE5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403" y="2284171"/>
              <a:ext cx="1467055" cy="1467055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270DE7E1-6387-4D0F-966A-7C0BF9EB5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5838" y="3035825"/>
              <a:ext cx="1071854" cy="1071854"/>
            </a:xfrm>
            <a:prstGeom prst="rect">
              <a:avLst/>
            </a:prstGeom>
          </p:spPr>
        </p:pic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147BEB7-071A-42ED-B195-34344ADD68E5}"/>
              </a:ext>
            </a:extLst>
          </p:cNvPr>
          <p:cNvSpPr txBox="1"/>
          <p:nvPr/>
        </p:nvSpPr>
        <p:spPr>
          <a:xfrm>
            <a:off x="3024705" y="4079871"/>
            <a:ext cx="28482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オフィス外での作業が可能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84D830E-028D-4B43-8855-A8D84ACC466E}"/>
              </a:ext>
            </a:extLst>
          </p:cNvPr>
          <p:cNvSpPr txBox="1"/>
          <p:nvPr/>
        </p:nvSpPr>
        <p:spPr>
          <a:xfrm>
            <a:off x="3061368" y="4620924"/>
            <a:ext cx="294662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オフィス外でも作業可能となり、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様々なワークスタイルに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対応します。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また、急ぎの承認依頼にも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すぐに対応ができるようになります。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BFD628-DB8A-4620-8E16-EABD61DB157C}"/>
              </a:ext>
            </a:extLst>
          </p:cNvPr>
          <p:cNvSpPr txBox="1"/>
          <p:nvPr/>
        </p:nvSpPr>
        <p:spPr>
          <a:xfrm>
            <a:off x="6360318" y="4079871"/>
            <a:ext cx="23628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書類の検索ができる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10E07FA-B479-4A4A-B67C-AFD87CAB9597}"/>
              </a:ext>
            </a:extLst>
          </p:cNvPr>
          <p:cNvSpPr txBox="1"/>
          <p:nvPr/>
        </p:nvSpPr>
        <p:spPr>
          <a:xfrm>
            <a:off x="5951103" y="4542290"/>
            <a:ext cx="308526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必要な時に必要な書類が検索可能！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書類項目や担当者名での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検索だけでなく、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指定した条件に該当する複数の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書類を見つけることも可能に！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1A4874B-B492-4B1A-8916-BCF299D64399}"/>
              </a:ext>
            </a:extLst>
          </p:cNvPr>
          <p:cNvGrpSpPr/>
          <p:nvPr/>
        </p:nvGrpSpPr>
        <p:grpSpPr>
          <a:xfrm>
            <a:off x="6415972" y="1961133"/>
            <a:ext cx="2034572" cy="1737289"/>
            <a:chOff x="8407522" y="1587994"/>
            <a:chExt cx="2712763" cy="2316385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A2DBCDFD-EB85-4B12-B2CA-2BD773F958E6}"/>
                </a:ext>
              </a:extLst>
            </p:cNvPr>
            <p:cNvGrpSpPr/>
            <p:nvPr/>
          </p:nvGrpSpPr>
          <p:grpSpPr>
            <a:xfrm>
              <a:off x="8407522" y="1587994"/>
              <a:ext cx="2355440" cy="2164744"/>
              <a:chOff x="8407522" y="1587994"/>
              <a:chExt cx="2355440" cy="2164744"/>
            </a:xfrm>
          </p:grpSpPr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79164162-ED9B-4FD2-A611-FDD00AA2D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07522" y="1610750"/>
                <a:ext cx="2141988" cy="2141988"/>
              </a:xfrm>
              <a:prstGeom prst="rect">
                <a:avLst/>
              </a:prstGeom>
            </p:spPr>
          </p:pic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45EFAAFD-CFC0-4F75-B8A0-9C0E21077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0551" y="1587994"/>
                <a:ext cx="752411" cy="752411"/>
              </a:xfrm>
              <a:prstGeom prst="rect">
                <a:avLst/>
              </a:prstGeom>
            </p:spPr>
          </p:pic>
        </p:grp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C4B8252-69B1-4292-BCA9-28934775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3230" y="2437324"/>
              <a:ext cx="1467055" cy="1467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71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92FE8760-60E4-4F38-8EFC-9DE7666B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23" y="727637"/>
            <a:ext cx="8229600" cy="581826"/>
          </a:xfrm>
        </p:spPr>
        <p:txBody>
          <a:bodyPr/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3.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内部統制につながる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04CC0D-F993-48C0-89F1-2835E639FEEB}"/>
              </a:ext>
            </a:extLst>
          </p:cNvPr>
          <p:cNvSpPr txBox="1"/>
          <p:nvPr/>
        </p:nvSpPr>
        <p:spPr>
          <a:xfrm>
            <a:off x="238989" y="4106525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必要な情報はまとめてデータ化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8AD5E2-C7E1-4219-8ABF-24487CD34EA6}"/>
              </a:ext>
            </a:extLst>
          </p:cNvPr>
          <p:cNvSpPr txBox="1"/>
          <p:nvPr/>
        </p:nvSpPr>
        <p:spPr>
          <a:xfrm>
            <a:off x="238988" y="4654301"/>
            <a:ext cx="290706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意思決定プロセスや承認日時など、紙文書での業務手続きでは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記録に残せなかった情報も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350" dirty="0" err="1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kintone</a:t>
            </a: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であればすべて記録可能！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決裁後の改ざんも防ぎます。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314746-4B26-4FC5-91DF-F36AFCA65205}"/>
              </a:ext>
            </a:extLst>
          </p:cNvPr>
          <p:cNvSpPr txBox="1"/>
          <p:nvPr/>
        </p:nvSpPr>
        <p:spPr>
          <a:xfrm>
            <a:off x="3154326" y="4106525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常に適正なルートで業務手続き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6FE69F-6CA9-4BBE-9550-F84C0842E201}"/>
              </a:ext>
            </a:extLst>
          </p:cNvPr>
          <p:cNvSpPr txBox="1"/>
          <p:nvPr/>
        </p:nvSpPr>
        <p:spPr>
          <a:xfrm>
            <a:off x="2995866" y="4644911"/>
            <a:ext cx="317591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承認者を飛ばして決裁処理が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行われてしまうといった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処理が不可能となり、</a:t>
            </a:r>
            <a:endParaRPr lang="en-US" altLang="ja-JP" sz="1350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決められた適正なルートで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業務手続きが行われます。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225554-E13A-4118-9D03-9B96747FD61C}"/>
              </a:ext>
            </a:extLst>
          </p:cNvPr>
          <p:cNvSpPr txBox="1"/>
          <p:nvPr/>
        </p:nvSpPr>
        <p:spPr>
          <a:xfrm>
            <a:off x="6003512" y="4106525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自動的にルール通りの運用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2799BB-E974-4E91-B430-0364D3E5D26D}"/>
              </a:ext>
            </a:extLst>
          </p:cNvPr>
          <p:cNvSpPr txBox="1"/>
          <p:nvPr/>
        </p:nvSpPr>
        <p:spPr>
          <a:xfrm>
            <a:off x="6003512" y="4559385"/>
            <a:ext cx="29070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ワークフローで行う業務手続きは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設定通りに行われるため、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運用に関わる変更はシステム上で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行うだけで済みます。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変更前のルートや書式を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使用されることはありません。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E7DBCFB-83AF-4270-A325-DC222EF5A2ED}"/>
              </a:ext>
            </a:extLst>
          </p:cNvPr>
          <p:cNvGrpSpPr/>
          <p:nvPr/>
        </p:nvGrpSpPr>
        <p:grpSpPr>
          <a:xfrm>
            <a:off x="612488" y="1833830"/>
            <a:ext cx="1957442" cy="1977475"/>
            <a:chOff x="781724" y="1372617"/>
            <a:chExt cx="2609923" cy="263663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D9BC575-ADAD-4213-9FF2-AFE690064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24" y="1372617"/>
              <a:ext cx="786190" cy="78619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74B73962-AD3B-4A02-AB7F-C84739676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294" y="1512474"/>
              <a:ext cx="786190" cy="78619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AFEED3EC-D1B1-4558-B16E-EC825DA44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971" y="1652331"/>
              <a:ext cx="786190" cy="78619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6807593-2580-4A74-A4BC-0186A0C71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210" y="1380292"/>
              <a:ext cx="786190" cy="78619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6479CEE2-8703-4B22-90C2-12BE016F8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780" y="1520149"/>
              <a:ext cx="786190" cy="786190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DA896E2-495B-4736-BF38-1364626D3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457" y="1660006"/>
              <a:ext cx="786190" cy="78619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EDC1B29-A309-421A-9816-DE5808C66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05" y="2436278"/>
              <a:ext cx="454922" cy="454922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CCFF3D1F-CED5-42C2-8504-B0BC8D545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281" y="2903638"/>
              <a:ext cx="1006867" cy="1105612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040871CE-4CC0-4990-9C41-6015187F3F92}"/>
              </a:ext>
            </a:extLst>
          </p:cNvPr>
          <p:cNvGrpSpPr/>
          <p:nvPr/>
        </p:nvGrpSpPr>
        <p:grpSpPr>
          <a:xfrm>
            <a:off x="3485443" y="1978328"/>
            <a:ext cx="2104721" cy="1818663"/>
            <a:chOff x="4817787" y="1593073"/>
            <a:chExt cx="2806294" cy="2424884"/>
          </a:xfrm>
        </p:grpSpPr>
        <p:sp>
          <p:nvSpPr>
            <p:cNvPr id="22" name="矢印: 環状 21">
              <a:extLst>
                <a:ext uri="{FF2B5EF4-FFF2-40B4-BE49-F238E27FC236}">
                  <a16:creationId xmlns:a16="http://schemas.microsoft.com/office/drawing/2014/main" id="{EFE79DB9-6699-438F-9F16-C459540EE38F}"/>
                </a:ext>
              </a:extLst>
            </p:cNvPr>
            <p:cNvSpPr/>
            <p:nvPr/>
          </p:nvSpPr>
          <p:spPr>
            <a:xfrm rot="2260505">
              <a:off x="5093812" y="1682825"/>
              <a:ext cx="2253775" cy="2292565"/>
            </a:xfrm>
            <a:prstGeom prst="circularArrow">
              <a:avLst>
                <a:gd name="adj1" fmla="val 5067"/>
                <a:gd name="adj2" fmla="val 1756840"/>
                <a:gd name="adj3" fmla="val 6375058"/>
                <a:gd name="adj4" fmla="val 9514863"/>
                <a:gd name="adj5" fmla="val 10734"/>
              </a:avLst>
            </a:prstGeom>
            <a:solidFill>
              <a:schemeClr val="tx1"/>
            </a:solidFill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568A4A9-6685-49FB-AC71-6C86DD5C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787" y="1593073"/>
              <a:ext cx="1212442" cy="1212442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EB2FEBD0-F142-4213-B238-634716663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39" y="1593073"/>
              <a:ext cx="1212442" cy="1212442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45FD6F0-B832-4E91-9ED8-4BA45A935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376" y="2805515"/>
              <a:ext cx="1212442" cy="1212442"/>
            </a:xfrm>
            <a:prstGeom prst="rect">
              <a:avLst/>
            </a:prstGeom>
          </p:spPr>
        </p:pic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FBCE3052-82BF-441B-A27E-171779E3B697}"/>
              </a:ext>
            </a:extLst>
          </p:cNvPr>
          <p:cNvGrpSpPr/>
          <p:nvPr/>
        </p:nvGrpSpPr>
        <p:grpSpPr>
          <a:xfrm>
            <a:off x="6378203" y="1669846"/>
            <a:ext cx="2157687" cy="2285827"/>
            <a:chOff x="8504269" y="1083460"/>
            <a:chExt cx="2876916" cy="3047769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7498D94A-0BAD-4CDD-910D-B552692E38CF}"/>
                </a:ext>
              </a:extLst>
            </p:cNvPr>
            <p:cNvGrpSpPr/>
            <p:nvPr/>
          </p:nvGrpSpPr>
          <p:grpSpPr>
            <a:xfrm>
              <a:off x="8504269" y="1083460"/>
              <a:ext cx="2876916" cy="3047769"/>
              <a:chOff x="8455596" y="1088036"/>
              <a:chExt cx="2876916" cy="3047769"/>
            </a:xfrm>
          </p:grpSpPr>
          <p:sp>
            <p:nvSpPr>
              <p:cNvPr id="40" name="吹き出し: 円形 39">
                <a:extLst>
                  <a:ext uri="{FF2B5EF4-FFF2-40B4-BE49-F238E27FC236}">
                    <a16:creationId xmlns:a16="http://schemas.microsoft.com/office/drawing/2014/main" id="{7F397C4D-B5B4-47BE-87A1-85080569707E}"/>
                  </a:ext>
                </a:extLst>
              </p:cNvPr>
              <p:cNvSpPr/>
              <p:nvPr/>
            </p:nvSpPr>
            <p:spPr>
              <a:xfrm>
                <a:off x="10035375" y="1088036"/>
                <a:ext cx="1297137" cy="1200183"/>
              </a:xfrm>
              <a:prstGeom prst="wedgeEllipseCallout">
                <a:avLst>
                  <a:gd name="adj1" fmla="val -18804"/>
                  <a:gd name="adj2" fmla="val 66587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6B329354-35AF-49A3-B470-3A8FD754F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5920" y="2373823"/>
                <a:ext cx="1467055" cy="1467055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5C2403CC-0979-4CCD-8BEA-C9D20D1DE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8825" y="3063951"/>
                <a:ext cx="1071854" cy="1071854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F3C1D24E-08D0-486B-82F0-7F615904D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213" y="1257821"/>
                <a:ext cx="636129" cy="636129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B53FCF51-E144-4786-B91E-F985451BC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0091" y="1473534"/>
                <a:ext cx="636129" cy="636129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11657BF9-3EA4-4B75-B9C9-49866C1F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07435" y="1355880"/>
                <a:ext cx="553019" cy="576792"/>
              </a:xfrm>
              <a:prstGeom prst="rect">
                <a:avLst/>
              </a:prstGeom>
            </p:spPr>
          </p:pic>
          <p:sp>
            <p:nvSpPr>
              <p:cNvPr id="37" name="吹き出し: 円形 36">
                <a:extLst>
                  <a:ext uri="{FF2B5EF4-FFF2-40B4-BE49-F238E27FC236}">
                    <a16:creationId xmlns:a16="http://schemas.microsoft.com/office/drawing/2014/main" id="{51232734-39F1-40F2-A20C-0C18E97E3CDF}"/>
                  </a:ext>
                </a:extLst>
              </p:cNvPr>
              <p:cNvSpPr/>
              <p:nvPr/>
            </p:nvSpPr>
            <p:spPr>
              <a:xfrm>
                <a:off x="8455596" y="1470039"/>
                <a:ext cx="1297137" cy="1200183"/>
              </a:xfrm>
              <a:prstGeom prst="wedgeEllipseCallout">
                <a:avLst>
                  <a:gd name="adj1" fmla="val 20359"/>
                  <a:gd name="adj2" fmla="val 68434"/>
                </a:avLst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DE581394-4A0D-46A5-9436-31639F998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3660" y="1674365"/>
              <a:ext cx="782378" cy="782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45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EA0337-44A7-400C-888C-8DC5CB9A41C7}"/>
              </a:ext>
            </a:extLst>
          </p:cNvPr>
          <p:cNvSpPr/>
          <p:nvPr/>
        </p:nvSpPr>
        <p:spPr>
          <a:xfrm>
            <a:off x="0" y="2859298"/>
            <a:ext cx="9144000" cy="126827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  <a:endParaRPr lang="en-US" altLang="ja-JP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75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706B647-F512-45E0-B43D-63C797462A11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D24984-80F7-49EB-A037-F991C8F97193}"/>
              </a:ext>
            </a:extLst>
          </p:cNvPr>
          <p:cNvSpPr/>
          <p:nvPr/>
        </p:nvSpPr>
        <p:spPr>
          <a:xfrm>
            <a:off x="390524" y="5257726"/>
            <a:ext cx="8391523" cy="1319196"/>
          </a:xfrm>
          <a:prstGeom prst="rect">
            <a:avLst/>
          </a:prstGeom>
          <a:solidFill>
            <a:srgbClr val="D6D3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32103B-791A-4664-A8D3-4FD0F6CEBE55}"/>
              </a:ext>
            </a:extLst>
          </p:cNvPr>
          <p:cNvSpPr/>
          <p:nvPr/>
        </p:nvSpPr>
        <p:spPr>
          <a:xfrm>
            <a:off x="361950" y="3423478"/>
            <a:ext cx="8420097" cy="1406430"/>
          </a:xfrm>
          <a:prstGeom prst="rect">
            <a:avLst/>
          </a:prstGeom>
          <a:solidFill>
            <a:srgbClr val="C9FFF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https://www.cybozu.cn/jp/product/kintone/images/case_threenbond/img_visual.jpg">
            <a:extLst>
              <a:ext uri="{FF2B5EF4-FFF2-40B4-BE49-F238E27FC236}">
                <a16:creationId xmlns:a16="http://schemas.microsoft.com/office/drawing/2014/main" id="{44817579-C158-4BEF-BE57-A1895FC4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15"/>
            <a:ext cx="9144000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E4A390-F939-407E-BB00-73257C6A6E52}"/>
              </a:ext>
            </a:extLst>
          </p:cNvPr>
          <p:cNvSpPr txBox="1"/>
          <p:nvPr/>
        </p:nvSpPr>
        <p:spPr>
          <a:xfrm>
            <a:off x="736353" y="3719842"/>
            <a:ext cx="7905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当時利用していたシステムでの運用に限界を感じていた。利用者の要望に応じてカスタマイズを行いたくても、柔軟性がなく費用も掛かる。 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データ量の増加とサーバー老朽化に起因する動作速度についての不満も。</a:t>
            </a: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F50095-4968-4441-9153-DFB9BF8E76DA}"/>
              </a:ext>
            </a:extLst>
          </p:cNvPr>
          <p:cNvSpPr txBox="1"/>
          <p:nvPr/>
        </p:nvSpPr>
        <p:spPr>
          <a:xfrm>
            <a:off x="736353" y="5633506"/>
            <a:ext cx="790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ストレスフルだった香港への不安定なアクセスが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で快適に。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容易なカスタマイズで要望を実現でき、各拠点の迅速な情報収集にも貢献。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B60CCEA-B590-47A4-BC57-7F13E9CB7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4380"/>
            <a:ext cx="2172003" cy="5811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71D1905-3F22-49BD-B668-47526A1A7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282"/>
            <a:ext cx="2172003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2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cybozu.cn/jp/product/kintone/images/case_threenbond/img_04.jpg">
            <a:extLst>
              <a:ext uri="{FF2B5EF4-FFF2-40B4-BE49-F238E27FC236}">
                <a16:creationId xmlns:a16="http://schemas.microsoft.com/office/drawing/2014/main" id="{5CBB2817-B919-4A6B-B68B-25946F93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2" y="510832"/>
            <a:ext cx="57531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F75CD5-EE08-47ED-92C9-7DC7BFEA1EC8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吹き出し 20">
            <a:extLst>
              <a:ext uri="{FF2B5EF4-FFF2-40B4-BE49-F238E27FC236}">
                <a16:creationId xmlns:a16="http://schemas.microsoft.com/office/drawing/2014/main" id="{7C1F07CE-A345-4E26-AA3E-14B017830C1E}"/>
              </a:ext>
            </a:extLst>
          </p:cNvPr>
          <p:cNvSpPr/>
          <p:nvPr/>
        </p:nvSpPr>
        <p:spPr>
          <a:xfrm>
            <a:off x="198181" y="1003416"/>
            <a:ext cx="2964119" cy="1174691"/>
          </a:xfrm>
          <a:prstGeom prst="wedgeRoundRectCallout">
            <a:avLst>
              <a:gd name="adj1" fmla="val 45277"/>
              <a:gd name="adj2" fmla="val 88812"/>
              <a:gd name="adj3" fmla="val 16667"/>
            </a:avLst>
          </a:prstGeom>
          <a:solidFill>
            <a:srgbClr val="FEEC6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でこんなに沢山の機能を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ご利用いただいております！</a:t>
            </a:r>
            <a:br>
              <a:rPr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申請業務を中心に情報共有も</a:t>
            </a:r>
            <a:r>
              <a:rPr lang="en-US" altLang="ja-JP" sz="1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で行っています。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66B79C-F901-4371-ABBD-0093781EA998}"/>
              </a:ext>
            </a:extLst>
          </p:cNvPr>
          <p:cNvGrpSpPr/>
          <p:nvPr/>
        </p:nvGrpSpPr>
        <p:grpSpPr>
          <a:xfrm>
            <a:off x="355355" y="3220534"/>
            <a:ext cx="8617195" cy="3305326"/>
            <a:chOff x="355355" y="3220534"/>
            <a:chExt cx="8617195" cy="3305326"/>
          </a:xfrm>
        </p:grpSpPr>
        <p:pic>
          <p:nvPicPr>
            <p:cNvPr id="2050" name="Picture 2" descr="https://www.cybozu.cn/jp/product/kintone/images/case_threenbond/img_05.jpg">
              <a:extLst>
                <a:ext uri="{FF2B5EF4-FFF2-40B4-BE49-F238E27FC236}">
                  <a16:creationId xmlns:a16="http://schemas.microsoft.com/office/drawing/2014/main" id="{160DBA73-2DCA-4A7E-B501-2E58243E7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38647"/>
              <a:ext cx="6991350" cy="2987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四角形吹き出し 20">
              <a:extLst>
                <a:ext uri="{FF2B5EF4-FFF2-40B4-BE49-F238E27FC236}">
                  <a16:creationId xmlns:a16="http://schemas.microsoft.com/office/drawing/2014/main" id="{230F579C-A02F-44F1-8160-11B2EAA42E86}"/>
                </a:ext>
              </a:extLst>
            </p:cNvPr>
            <p:cNvSpPr/>
            <p:nvPr/>
          </p:nvSpPr>
          <p:spPr>
            <a:xfrm>
              <a:off x="4572000" y="4348893"/>
              <a:ext cx="4400550" cy="790629"/>
            </a:xfrm>
            <a:prstGeom prst="wedgeRoundRectCallout">
              <a:avLst>
                <a:gd name="adj1" fmla="val -67917"/>
                <a:gd name="adj2" fmla="val -33329"/>
                <a:gd name="adj3" fmla="val 16667"/>
              </a:avLst>
            </a:prstGeom>
            <a:solidFill>
              <a:srgbClr val="FEEC6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lang="ja-JP" altLang="en-US" sz="1400" dirty="0" err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つの</a:t>
              </a:r>
              <a:r>
                <a:rPr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キーをもとに自動で情報の取得を行えるので</a:t>
              </a:r>
              <a:br>
                <a:rPr lang="en-US" altLang="ja-JP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集計がとても楽になったそうです！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3FB3566-A0CF-4209-8CD2-FB47B6EA8921}"/>
                </a:ext>
              </a:extLst>
            </p:cNvPr>
            <p:cNvSpPr txBox="1"/>
            <p:nvPr/>
          </p:nvSpPr>
          <p:spPr>
            <a:xfrm>
              <a:off x="355355" y="3220534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休暇申請画面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DD3A921-62EF-49F4-A007-668DB5C1ABD0}"/>
                </a:ext>
              </a:extLst>
            </p:cNvPr>
            <p:cNvSpPr/>
            <p:nvPr/>
          </p:nvSpPr>
          <p:spPr>
            <a:xfrm>
              <a:off x="400050" y="3571927"/>
              <a:ext cx="1790700" cy="106633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0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ybozu.cn/jp/product/kintone/images/case_threenbond/img_06.jpg">
            <a:extLst>
              <a:ext uri="{FF2B5EF4-FFF2-40B4-BE49-F238E27FC236}">
                <a16:creationId xmlns:a16="http://schemas.microsoft.com/office/drawing/2014/main" id="{B08A7D36-5D88-40A7-AAF6-EE429704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56404"/>
            <a:ext cx="4838700" cy="446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E198FD-7FB6-4B44-B626-E63476EB731F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B68A43-927D-45BE-94E5-393485D49987}"/>
              </a:ext>
            </a:extLst>
          </p:cNvPr>
          <p:cNvSpPr txBox="1"/>
          <p:nvPr/>
        </p:nvSpPr>
        <p:spPr>
          <a:xfrm>
            <a:off x="314325" y="34862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出張申請画面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吹き出し 20">
            <a:extLst>
              <a:ext uri="{FF2B5EF4-FFF2-40B4-BE49-F238E27FC236}">
                <a16:creationId xmlns:a16="http://schemas.microsoft.com/office/drawing/2014/main" id="{C04CC65A-F7B9-427D-8839-FB70392E3DA9}"/>
              </a:ext>
            </a:extLst>
          </p:cNvPr>
          <p:cNvSpPr/>
          <p:nvPr/>
        </p:nvSpPr>
        <p:spPr>
          <a:xfrm>
            <a:off x="5314950" y="656404"/>
            <a:ext cx="3448050" cy="1174691"/>
          </a:xfrm>
          <a:prstGeom prst="wedgeRoundRectCallout">
            <a:avLst>
              <a:gd name="adj1" fmla="val -63337"/>
              <a:gd name="adj2" fmla="val 93677"/>
              <a:gd name="adj3" fmla="val 16667"/>
            </a:avLst>
          </a:prstGeom>
          <a:solidFill>
            <a:srgbClr val="FEEC6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事前事後申請を同一画面にしたことで</a:t>
            </a:r>
            <a:b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費用精算を一貫して</a:t>
            </a:r>
            <a:b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行えるようになりました！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42D68D-7181-4E04-A9DD-6F155A9544BA}"/>
              </a:ext>
            </a:extLst>
          </p:cNvPr>
          <p:cNvGrpSpPr/>
          <p:nvPr/>
        </p:nvGrpSpPr>
        <p:grpSpPr>
          <a:xfrm>
            <a:off x="1428750" y="2771555"/>
            <a:ext cx="7334250" cy="3737818"/>
            <a:chOff x="1428750" y="2771555"/>
            <a:chExt cx="7334250" cy="3737818"/>
          </a:xfrm>
        </p:grpSpPr>
        <p:pic>
          <p:nvPicPr>
            <p:cNvPr id="3076" name="Picture 4" descr="https://www.cybozu.cn/jp/product/kintone/images/case_threenbond/img_07.jpg">
              <a:extLst>
                <a:ext uri="{FF2B5EF4-FFF2-40B4-BE49-F238E27FC236}">
                  <a16:creationId xmlns:a16="http://schemas.microsoft.com/office/drawing/2014/main" id="{12110791-AD20-428D-90BC-0F0FD697B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3385173"/>
              <a:ext cx="7334250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四角形吹き出し 20">
              <a:extLst>
                <a:ext uri="{FF2B5EF4-FFF2-40B4-BE49-F238E27FC236}">
                  <a16:creationId xmlns:a16="http://schemas.microsoft.com/office/drawing/2014/main" id="{92DC0A73-860F-4478-A2C7-476F2E887718}"/>
                </a:ext>
              </a:extLst>
            </p:cNvPr>
            <p:cNvSpPr/>
            <p:nvPr/>
          </p:nvSpPr>
          <p:spPr>
            <a:xfrm>
              <a:off x="4596876" y="2771555"/>
              <a:ext cx="3848100" cy="865541"/>
            </a:xfrm>
            <a:prstGeom prst="wedgeRoundRectCallout">
              <a:avLst>
                <a:gd name="adj1" fmla="val -42545"/>
                <a:gd name="adj2" fmla="val 124490"/>
                <a:gd name="adj3" fmla="val 16667"/>
              </a:avLst>
            </a:prstGeom>
            <a:solidFill>
              <a:srgbClr val="FEEC6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よく使うファイルを</a:t>
              </a:r>
              <a:r>
                <a:rPr lang="en-US" altLang="ja-JP" sz="14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kintone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に集約し、</a:t>
              </a:r>
              <a:b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最新ファイルの検索も楽になりました！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9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CF81FD7-ED78-450C-B569-C26889F5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13" y="1293541"/>
            <a:ext cx="8229600" cy="581826"/>
          </a:xfrm>
        </p:spPr>
        <p:txBody>
          <a:bodyPr/>
          <a:lstStyle/>
          <a:p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の活用イメージ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11" descr="color9_mat.png">
            <a:extLst>
              <a:ext uri="{FF2B5EF4-FFF2-40B4-BE49-F238E27FC236}">
                <a16:creationId xmlns:a16="http://schemas.microsoft.com/office/drawing/2014/main" id="{09D5C7D1-572F-477F-9FA0-CBF097429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15" y="2250765"/>
            <a:ext cx="2877797" cy="200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3BC1061-7BAB-4850-8FAF-19C454A75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80" y="4442771"/>
            <a:ext cx="1101227" cy="11012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FB694E8-C01F-4FAB-A99D-45761A60E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42" y="4442771"/>
            <a:ext cx="1101227" cy="11012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6C1CB4-98B6-4FDA-BE2E-ABB0F0979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13" y="4421849"/>
            <a:ext cx="1101227" cy="11012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B73F5A-6CA6-4A12-95EA-46CCC7B64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46" y="4442771"/>
            <a:ext cx="1100291" cy="11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5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C24AF92-D073-407F-BCC3-D12AA50B7CB1}"/>
              </a:ext>
            </a:extLst>
          </p:cNvPr>
          <p:cNvSpPr/>
          <p:nvPr/>
        </p:nvSpPr>
        <p:spPr>
          <a:xfrm>
            <a:off x="7879303" y="6388938"/>
            <a:ext cx="1264697" cy="3416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A907E37F-FBBC-4FD2-9A9F-F6AA9D854C7C}"/>
              </a:ext>
            </a:extLst>
          </p:cNvPr>
          <p:cNvGrpSpPr/>
          <p:nvPr/>
        </p:nvGrpSpPr>
        <p:grpSpPr>
          <a:xfrm>
            <a:off x="194872" y="1893072"/>
            <a:ext cx="4507923" cy="4536671"/>
            <a:chOff x="281945" y="958493"/>
            <a:chExt cx="5684448" cy="5608745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2617AEA-13DF-49A8-A92B-98DF2DB93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56"/>
            <a:stretch/>
          </p:blipFill>
          <p:spPr>
            <a:xfrm>
              <a:off x="281945" y="1336025"/>
              <a:ext cx="5651186" cy="523121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C7B876D-C70A-49D1-89EF-1F173C04A226}"/>
                </a:ext>
              </a:extLst>
            </p:cNvPr>
            <p:cNvSpPr txBox="1"/>
            <p:nvPr/>
          </p:nvSpPr>
          <p:spPr>
            <a:xfrm>
              <a:off x="281945" y="958493"/>
              <a:ext cx="1591223" cy="313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休暇申請入力画面</a:t>
              </a:r>
            </a:p>
          </p:txBody>
        </p:sp>
        <p:sp>
          <p:nvSpPr>
            <p:cNvPr id="22" name="四角形吹き出し 20">
              <a:extLst>
                <a:ext uri="{FF2B5EF4-FFF2-40B4-BE49-F238E27FC236}">
                  <a16:creationId xmlns:a16="http://schemas.microsoft.com/office/drawing/2014/main" id="{B19D5201-CF7B-4276-9DF5-3DA85A188095}"/>
                </a:ext>
              </a:extLst>
            </p:cNvPr>
            <p:cNvSpPr/>
            <p:nvPr/>
          </p:nvSpPr>
          <p:spPr>
            <a:xfrm>
              <a:off x="2390455" y="5241768"/>
              <a:ext cx="3575938" cy="1204610"/>
            </a:xfrm>
            <a:prstGeom prst="wedgeRoundRectCallout">
              <a:avLst>
                <a:gd name="adj1" fmla="val -59208"/>
                <a:gd name="adj2" fmla="val -46978"/>
                <a:gd name="adj3" fmla="val 16667"/>
              </a:avLst>
            </a:prstGeom>
            <a:solidFill>
              <a:srgbClr val="FEEC6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申請に必要な内容を入力します。</a:t>
              </a:r>
            </a:p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ある項目の選択値によって</a:t>
              </a:r>
              <a:endPara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画面の表示非表示の切替が可能です。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BD6C4D1-003B-41D0-8B26-4854CF4C8F70}"/>
              </a:ext>
            </a:extLst>
          </p:cNvPr>
          <p:cNvGrpSpPr/>
          <p:nvPr/>
        </p:nvGrpSpPr>
        <p:grpSpPr>
          <a:xfrm>
            <a:off x="4414475" y="1882043"/>
            <a:ext cx="4557423" cy="4547699"/>
            <a:chOff x="6288543" y="944859"/>
            <a:chExt cx="5639657" cy="5622379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936772E-416E-4AE2-BB75-609D96A5B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" b="-1"/>
            <a:stretch/>
          </p:blipFill>
          <p:spPr>
            <a:xfrm>
              <a:off x="6911226" y="1336025"/>
              <a:ext cx="5016974" cy="523121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C9E22F3C-E451-4133-83C8-4CF232ECA525}"/>
                </a:ext>
              </a:extLst>
            </p:cNvPr>
            <p:cNvSpPr txBox="1"/>
            <p:nvPr/>
          </p:nvSpPr>
          <p:spPr>
            <a:xfrm>
              <a:off x="6787728" y="944859"/>
              <a:ext cx="1228283" cy="313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5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承認依頼画面</a:t>
              </a:r>
            </a:p>
          </p:txBody>
        </p:sp>
        <p:sp>
          <p:nvSpPr>
            <p:cNvPr id="23" name="四角形吹き出し 20">
              <a:extLst>
                <a:ext uri="{FF2B5EF4-FFF2-40B4-BE49-F238E27FC236}">
                  <a16:creationId xmlns:a16="http://schemas.microsoft.com/office/drawing/2014/main" id="{31C74655-6BE1-4089-AFE1-4298C5594DD0}"/>
                </a:ext>
              </a:extLst>
            </p:cNvPr>
            <p:cNvSpPr/>
            <p:nvPr/>
          </p:nvSpPr>
          <p:spPr>
            <a:xfrm>
              <a:off x="8775677" y="1823706"/>
              <a:ext cx="3124346" cy="733551"/>
            </a:xfrm>
            <a:prstGeom prst="wedgeRoundRectCallout">
              <a:avLst>
                <a:gd name="adj1" fmla="val -35373"/>
                <a:gd name="adj2" fmla="val 98897"/>
                <a:gd name="adj3" fmla="val 16667"/>
              </a:avLst>
            </a:prstGeom>
            <a:solidFill>
              <a:srgbClr val="FEEC6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申請する場合は決裁者を選択し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実行ボタンをクリックします。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8E2D47AF-6059-474A-878C-829DF699D126}"/>
                </a:ext>
              </a:extLst>
            </p:cNvPr>
            <p:cNvSpPr/>
            <p:nvPr/>
          </p:nvSpPr>
          <p:spPr>
            <a:xfrm>
              <a:off x="6989183" y="2425216"/>
              <a:ext cx="894883" cy="37475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272B1BCD-8960-4793-9FD9-67373A08507D}"/>
                </a:ext>
              </a:extLst>
            </p:cNvPr>
            <p:cNvSpPr/>
            <p:nvPr/>
          </p:nvSpPr>
          <p:spPr>
            <a:xfrm>
              <a:off x="8228175" y="4512040"/>
              <a:ext cx="1260600" cy="38445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6" name="下矢印 29">
              <a:extLst>
                <a:ext uri="{FF2B5EF4-FFF2-40B4-BE49-F238E27FC236}">
                  <a16:creationId xmlns:a16="http://schemas.microsoft.com/office/drawing/2014/main" id="{F1CE323E-84EB-465D-A459-34B879222B6B}"/>
                </a:ext>
              </a:extLst>
            </p:cNvPr>
            <p:cNvSpPr/>
            <p:nvPr/>
          </p:nvSpPr>
          <p:spPr>
            <a:xfrm rot="16200000">
              <a:off x="5627689" y="3771350"/>
              <a:ext cx="1911749" cy="590041"/>
            </a:xfrm>
            <a:prstGeom prst="downArrow">
              <a:avLst>
                <a:gd name="adj1" fmla="val 50000"/>
                <a:gd name="adj2" fmla="val 6524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28" name="図 27">
            <a:extLst>
              <a:ext uri="{FF2B5EF4-FFF2-40B4-BE49-F238E27FC236}">
                <a16:creationId xmlns:a16="http://schemas.microsoft.com/office/drawing/2014/main" id="{EEB239C2-6ED4-441A-8DF7-2C12793AE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7" y="1200916"/>
            <a:ext cx="462309" cy="462862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881CF885-2121-4F35-9D08-7E1702F332D0}"/>
              </a:ext>
            </a:extLst>
          </p:cNvPr>
          <p:cNvGrpSpPr/>
          <p:nvPr/>
        </p:nvGrpSpPr>
        <p:grpSpPr>
          <a:xfrm>
            <a:off x="875539" y="1188485"/>
            <a:ext cx="2921246" cy="461313"/>
            <a:chOff x="970483" y="342309"/>
            <a:chExt cx="3894994" cy="615084"/>
          </a:xfrm>
        </p:grpSpPr>
        <p:graphicFrame>
          <p:nvGraphicFramePr>
            <p:cNvPr id="35" name="図表 34">
              <a:extLst>
                <a:ext uri="{FF2B5EF4-FFF2-40B4-BE49-F238E27FC236}">
                  <a16:creationId xmlns:a16="http://schemas.microsoft.com/office/drawing/2014/main" id="{16B5A57E-DB7D-4CD9-9ED0-527A164DA6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25870497"/>
                </p:ext>
              </p:extLst>
            </p:nvPr>
          </p:nvGraphicFramePr>
          <p:xfrm>
            <a:off x="1092424" y="425664"/>
            <a:ext cx="3773053" cy="508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5EE7804D-3E90-41B9-8850-747A54B4E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83" y="342309"/>
              <a:ext cx="615084" cy="615084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E32B901-E337-4781-B627-D8FDE69AEAE0}"/>
              </a:ext>
            </a:extLst>
          </p:cNvPr>
          <p:cNvGrpSpPr/>
          <p:nvPr/>
        </p:nvGrpSpPr>
        <p:grpSpPr>
          <a:xfrm>
            <a:off x="3761309" y="1202466"/>
            <a:ext cx="2975340" cy="461313"/>
            <a:chOff x="5058018" y="364601"/>
            <a:chExt cx="3967120" cy="615084"/>
          </a:xfrm>
        </p:grpSpPr>
        <p:graphicFrame>
          <p:nvGraphicFramePr>
            <p:cNvPr id="38" name="図表 37">
              <a:extLst>
                <a:ext uri="{FF2B5EF4-FFF2-40B4-BE49-F238E27FC236}">
                  <a16:creationId xmlns:a16="http://schemas.microsoft.com/office/drawing/2014/main" id="{9BD417D1-F760-45B5-A560-8CD0F931ABB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0435858"/>
                </p:ext>
              </p:extLst>
            </p:nvPr>
          </p:nvGraphicFramePr>
          <p:xfrm>
            <a:off x="5187904" y="429315"/>
            <a:ext cx="3837234" cy="4959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1CDF292A-51B1-4799-AEA1-8A2303CE3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018" y="364601"/>
              <a:ext cx="615084" cy="615084"/>
            </a:xfrm>
            <a:prstGeom prst="rect">
              <a:avLst/>
            </a:prstGeom>
          </p:spPr>
        </p:pic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7128305-D784-40DA-8028-AEDFCDDAB13C}"/>
              </a:ext>
            </a:extLst>
          </p:cNvPr>
          <p:cNvGrpSpPr/>
          <p:nvPr/>
        </p:nvGrpSpPr>
        <p:grpSpPr>
          <a:xfrm>
            <a:off x="6701621" y="1185624"/>
            <a:ext cx="2066175" cy="465363"/>
            <a:chOff x="8738590" y="338495"/>
            <a:chExt cx="2754900" cy="620484"/>
          </a:xfrm>
        </p:grpSpPr>
        <p:graphicFrame>
          <p:nvGraphicFramePr>
            <p:cNvPr id="40" name="図表 39">
              <a:extLst>
                <a:ext uri="{FF2B5EF4-FFF2-40B4-BE49-F238E27FC236}">
                  <a16:creationId xmlns:a16="http://schemas.microsoft.com/office/drawing/2014/main" id="{E9AB45D2-193D-4179-9CAB-18F32D8829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6082444"/>
                </p:ext>
              </p:extLst>
            </p:nvPr>
          </p:nvGraphicFramePr>
          <p:xfrm>
            <a:off x="9265936" y="425664"/>
            <a:ext cx="2227554" cy="4959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1BE2229F-267A-491C-A12F-3CEC1E004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8590" y="343895"/>
              <a:ext cx="615084" cy="615084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5267EBD2-C267-453A-86B7-AEF2A86FE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025" y="338495"/>
              <a:ext cx="615084" cy="615084"/>
            </a:xfrm>
            <a:prstGeom prst="rect">
              <a:avLst/>
            </a:prstGeom>
          </p:spPr>
        </p:pic>
      </p:grpSp>
      <p:sp>
        <p:nvSpPr>
          <p:cNvPr id="49" name="タイトル 9">
            <a:extLst>
              <a:ext uri="{FF2B5EF4-FFF2-40B4-BE49-F238E27FC236}">
                <a16:creationId xmlns:a16="http://schemas.microsoft.com/office/drawing/2014/main" id="{CF0A8B00-69A1-4BD0-B49D-09FB4E0EE994}"/>
              </a:ext>
            </a:extLst>
          </p:cNvPr>
          <p:cNvSpPr txBox="1">
            <a:spLocks/>
          </p:cNvSpPr>
          <p:nvPr/>
        </p:nvSpPr>
        <p:spPr>
          <a:xfrm>
            <a:off x="457783" y="518660"/>
            <a:ext cx="8229600" cy="581826"/>
          </a:xfrm>
          <a:prstGeom prst="rect">
            <a:avLst/>
          </a:prstGeo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kumimoji="1" sz="3300" b="1" kern="1200" spc="3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申請から承認までの流れ（申請者の動き）</a:t>
            </a:r>
          </a:p>
        </p:txBody>
      </p:sp>
    </p:spTree>
    <p:extLst>
      <p:ext uri="{BB962C8B-B14F-4D97-AF65-F5344CB8AC3E}">
        <p14:creationId xmlns:p14="http://schemas.microsoft.com/office/powerpoint/2010/main" val="424521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983AAE0-30B4-4904-BDE4-0935411679B1}"/>
              </a:ext>
            </a:extLst>
          </p:cNvPr>
          <p:cNvSpPr/>
          <p:nvPr/>
        </p:nvSpPr>
        <p:spPr>
          <a:xfrm>
            <a:off x="7749915" y="6249764"/>
            <a:ext cx="1394085" cy="4671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D2BFA56F-6606-4E23-8F5E-7D46F0CE2D13}"/>
              </a:ext>
            </a:extLst>
          </p:cNvPr>
          <p:cNvGrpSpPr/>
          <p:nvPr/>
        </p:nvGrpSpPr>
        <p:grpSpPr>
          <a:xfrm>
            <a:off x="438973" y="1944324"/>
            <a:ext cx="5821210" cy="3161825"/>
            <a:chOff x="419724" y="1215496"/>
            <a:chExt cx="7761613" cy="421576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20CA660-60AF-4366-BC20-65E6EB3AE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24" y="1222081"/>
              <a:ext cx="7761613" cy="420918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2E0A9FF-FB95-4405-8462-A05A51C9E9F8}"/>
                </a:ext>
              </a:extLst>
            </p:cNvPr>
            <p:cNvSpPr/>
            <p:nvPr/>
          </p:nvSpPr>
          <p:spPr>
            <a:xfrm>
              <a:off x="523041" y="2908093"/>
              <a:ext cx="2370061" cy="88441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51E11745-D1A1-4218-9706-7664FA16E566}"/>
                </a:ext>
              </a:extLst>
            </p:cNvPr>
            <p:cNvSpPr/>
            <p:nvPr/>
          </p:nvSpPr>
          <p:spPr>
            <a:xfrm>
              <a:off x="4164246" y="2913089"/>
              <a:ext cx="1291653" cy="43721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D3732D6-BFB9-4066-8CA2-786F45F93635}"/>
                </a:ext>
              </a:extLst>
            </p:cNvPr>
            <p:cNvSpPr/>
            <p:nvPr/>
          </p:nvSpPr>
          <p:spPr>
            <a:xfrm>
              <a:off x="1152384" y="1215496"/>
              <a:ext cx="346631" cy="37346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四角形吹き出し 20">
              <a:extLst>
                <a:ext uri="{FF2B5EF4-FFF2-40B4-BE49-F238E27FC236}">
                  <a16:creationId xmlns:a16="http://schemas.microsoft.com/office/drawing/2014/main" id="{364D049C-C7CD-4F7B-8732-58671AFBAD8E}"/>
                </a:ext>
              </a:extLst>
            </p:cNvPr>
            <p:cNvSpPr/>
            <p:nvPr/>
          </p:nvSpPr>
          <p:spPr>
            <a:xfrm>
              <a:off x="419724" y="4104602"/>
              <a:ext cx="3520855" cy="1062981"/>
            </a:xfrm>
            <a:prstGeom prst="wedgeRoundRectCallout">
              <a:avLst>
                <a:gd name="adj1" fmla="val 32721"/>
                <a:gd name="adj2" fmla="val -87452"/>
                <a:gd name="adj3" fmla="val 16667"/>
              </a:avLst>
            </a:prstGeom>
            <a:solidFill>
              <a:srgbClr val="FEEC6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承認者の</a:t>
              </a:r>
              <a:r>
                <a:rPr lang="en-US" altLang="ja-JP" sz="12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kintone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トップページに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通知されます。</a:t>
              </a:r>
            </a:p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メールでの通知も可能！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0B7FBF7B-EE2A-467E-AD7A-41C662D8A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0" y="1194242"/>
            <a:ext cx="462309" cy="462862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B5FA324-A446-4CD9-BDA5-CF6488B66AC5}"/>
              </a:ext>
            </a:extLst>
          </p:cNvPr>
          <p:cNvGrpSpPr/>
          <p:nvPr/>
        </p:nvGrpSpPr>
        <p:grpSpPr>
          <a:xfrm>
            <a:off x="878052" y="1181811"/>
            <a:ext cx="2983184" cy="461313"/>
            <a:chOff x="970483" y="342309"/>
            <a:chExt cx="3977578" cy="615084"/>
          </a:xfrm>
        </p:grpSpPr>
        <p:graphicFrame>
          <p:nvGraphicFramePr>
            <p:cNvPr id="29" name="図表 28">
              <a:extLst>
                <a:ext uri="{FF2B5EF4-FFF2-40B4-BE49-F238E27FC236}">
                  <a16:creationId xmlns:a16="http://schemas.microsoft.com/office/drawing/2014/main" id="{4E8D161E-777A-4A74-8601-E96C4CEC5BD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8941604"/>
                </p:ext>
              </p:extLst>
            </p:nvPr>
          </p:nvGraphicFramePr>
          <p:xfrm>
            <a:off x="1092424" y="425664"/>
            <a:ext cx="3855637" cy="4806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04841D4D-19BE-4D81-85E3-328BA5552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83" y="342309"/>
              <a:ext cx="615084" cy="615084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477B71C-7515-44DB-9A27-527AF79A0E2C}"/>
              </a:ext>
            </a:extLst>
          </p:cNvPr>
          <p:cNvGrpSpPr/>
          <p:nvPr/>
        </p:nvGrpSpPr>
        <p:grpSpPr>
          <a:xfrm>
            <a:off x="3763821" y="1195792"/>
            <a:ext cx="2964098" cy="461313"/>
            <a:chOff x="4818175" y="360950"/>
            <a:chExt cx="3952130" cy="615084"/>
          </a:xfrm>
        </p:grpSpPr>
        <p:graphicFrame>
          <p:nvGraphicFramePr>
            <p:cNvPr id="32" name="図表 31">
              <a:extLst>
                <a:ext uri="{FF2B5EF4-FFF2-40B4-BE49-F238E27FC236}">
                  <a16:creationId xmlns:a16="http://schemas.microsoft.com/office/drawing/2014/main" id="{5031076C-EFE4-49F2-877C-B8B469AA9FA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54211882"/>
                </p:ext>
              </p:extLst>
            </p:nvPr>
          </p:nvGraphicFramePr>
          <p:xfrm>
            <a:off x="4948061" y="425664"/>
            <a:ext cx="3822244" cy="508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00D21AF5-1218-4CB0-8A5A-9D22B7639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175" y="360950"/>
              <a:ext cx="615084" cy="615084"/>
            </a:xfrm>
            <a:prstGeom prst="rect">
              <a:avLst/>
            </a:prstGeom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2DAE68A3-D969-4445-8748-BE2FB8C97632}"/>
              </a:ext>
            </a:extLst>
          </p:cNvPr>
          <p:cNvGrpSpPr/>
          <p:nvPr/>
        </p:nvGrpSpPr>
        <p:grpSpPr>
          <a:xfrm>
            <a:off x="6704134" y="1178950"/>
            <a:ext cx="2066175" cy="465363"/>
            <a:chOff x="8738590" y="338495"/>
            <a:chExt cx="2754900" cy="620484"/>
          </a:xfrm>
        </p:grpSpPr>
        <p:graphicFrame>
          <p:nvGraphicFramePr>
            <p:cNvPr id="35" name="図表 34">
              <a:extLst>
                <a:ext uri="{FF2B5EF4-FFF2-40B4-BE49-F238E27FC236}">
                  <a16:creationId xmlns:a16="http://schemas.microsoft.com/office/drawing/2014/main" id="{5D0442B9-CD2E-4A4D-B6F0-3213D173AE3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57805445"/>
                </p:ext>
              </p:extLst>
            </p:nvPr>
          </p:nvGraphicFramePr>
          <p:xfrm>
            <a:off x="9265936" y="425664"/>
            <a:ext cx="2227554" cy="5046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EBF79BA3-ABA3-4B24-A12F-4F55EFD93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8590" y="343895"/>
              <a:ext cx="615084" cy="615084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A818D700-29C3-4276-880F-AD68C576A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025" y="338495"/>
              <a:ext cx="615084" cy="615084"/>
            </a:xfrm>
            <a:prstGeom prst="rect">
              <a:avLst/>
            </a:prstGeom>
          </p:spPr>
        </p:pic>
      </p:grpSp>
      <p:sp>
        <p:nvSpPr>
          <p:cNvPr id="39" name="タイトル 9">
            <a:extLst>
              <a:ext uri="{FF2B5EF4-FFF2-40B4-BE49-F238E27FC236}">
                <a16:creationId xmlns:a16="http://schemas.microsoft.com/office/drawing/2014/main" id="{BE43DB4C-7E7B-47BC-BEA9-14A35924F7D8}"/>
              </a:ext>
            </a:extLst>
          </p:cNvPr>
          <p:cNvSpPr txBox="1">
            <a:spLocks/>
          </p:cNvSpPr>
          <p:nvPr/>
        </p:nvSpPr>
        <p:spPr>
          <a:xfrm>
            <a:off x="457783" y="518660"/>
            <a:ext cx="8229600" cy="581826"/>
          </a:xfrm>
          <a:prstGeom prst="rect">
            <a:avLst/>
          </a:prstGeo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kumimoji="1" sz="3300" b="1" kern="1200" spc="3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申請から承認までの流れ（承認者の動き）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40DA7F4-CD0D-49BB-96B2-773A82AD3D26}"/>
              </a:ext>
            </a:extLst>
          </p:cNvPr>
          <p:cNvGrpSpPr/>
          <p:nvPr/>
        </p:nvGrpSpPr>
        <p:grpSpPr>
          <a:xfrm>
            <a:off x="2424544" y="2723580"/>
            <a:ext cx="6505806" cy="3802202"/>
            <a:chOff x="2424544" y="2723580"/>
            <a:chExt cx="6505806" cy="3802202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BF466DE3-12F8-405C-8346-AE8844CDFECF}"/>
                </a:ext>
              </a:extLst>
            </p:cNvPr>
            <p:cNvGrpSpPr/>
            <p:nvPr/>
          </p:nvGrpSpPr>
          <p:grpSpPr>
            <a:xfrm>
              <a:off x="2424544" y="2723580"/>
              <a:ext cx="6505806" cy="3802202"/>
              <a:chOff x="3017127" y="1409147"/>
              <a:chExt cx="8674407" cy="5069602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07A67465-C63A-4931-B269-19C488688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8249" y="2478023"/>
                <a:ext cx="4448796" cy="3972479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C51758E8-8B79-4127-A44C-E4F5927FC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2481" y="2449774"/>
                <a:ext cx="2063383" cy="4028975"/>
              </a:xfrm>
              <a:prstGeom prst="rect">
                <a:avLst/>
              </a:prstGeom>
            </p:spPr>
          </p:pic>
          <p:sp>
            <p:nvSpPr>
              <p:cNvPr id="22" name="四角形吹き出し 20">
                <a:extLst>
                  <a:ext uri="{FF2B5EF4-FFF2-40B4-BE49-F238E27FC236}">
                    <a16:creationId xmlns:a16="http://schemas.microsoft.com/office/drawing/2014/main" id="{1209D361-099E-4CCC-8331-52F702EC0879}"/>
                  </a:ext>
                </a:extLst>
              </p:cNvPr>
              <p:cNvSpPr/>
              <p:nvPr/>
            </p:nvSpPr>
            <p:spPr>
              <a:xfrm>
                <a:off x="3017127" y="5061056"/>
                <a:ext cx="3248313" cy="976299"/>
              </a:xfrm>
              <a:prstGeom prst="wedgeRoundRectCallout">
                <a:avLst>
                  <a:gd name="adj1" fmla="val 38143"/>
                  <a:gd name="adj2" fmla="val -130426"/>
                  <a:gd name="adj3" fmla="val 16667"/>
                </a:avLst>
              </a:prstGeom>
              <a:solidFill>
                <a:srgbClr val="FEEC6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申請内容を確認し、</a:t>
                </a:r>
                <a:br>
                  <a:rPr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</a:br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「承認」または「差し戻す」を実行します。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29ACDF6D-5704-4D2E-915C-26890764E760}"/>
                  </a:ext>
                </a:extLst>
              </p:cNvPr>
              <p:cNvSpPr/>
              <p:nvPr/>
            </p:nvSpPr>
            <p:spPr>
              <a:xfrm>
                <a:off x="5467916" y="3868881"/>
                <a:ext cx="2159761" cy="538885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4" name="四角形吹き出し 20">
                <a:extLst>
                  <a:ext uri="{FF2B5EF4-FFF2-40B4-BE49-F238E27FC236}">
                    <a16:creationId xmlns:a16="http://schemas.microsoft.com/office/drawing/2014/main" id="{EAE3D3FE-9164-43CC-A976-7E33A4023F51}"/>
                  </a:ext>
                </a:extLst>
              </p:cNvPr>
              <p:cNvSpPr/>
              <p:nvPr/>
            </p:nvSpPr>
            <p:spPr>
              <a:xfrm>
                <a:off x="8131312" y="1409147"/>
                <a:ext cx="3560222" cy="593727"/>
              </a:xfrm>
              <a:prstGeom prst="wedgeRoundRectCallout">
                <a:avLst>
                  <a:gd name="adj1" fmla="val -5163"/>
                  <a:gd name="adj2" fmla="val 93310"/>
                  <a:gd name="adj3" fmla="val 16667"/>
                </a:avLst>
              </a:prstGeom>
              <a:solidFill>
                <a:srgbClr val="FEEC6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スマートフォンからの承認も可能！</a:t>
                </a:r>
              </a:p>
            </p:txBody>
          </p:sp>
        </p:grpSp>
        <p:sp>
          <p:nvSpPr>
            <p:cNvPr id="2" name="矢印: 折線 1">
              <a:extLst>
                <a:ext uri="{FF2B5EF4-FFF2-40B4-BE49-F238E27FC236}">
                  <a16:creationId xmlns:a16="http://schemas.microsoft.com/office/drawing/2014/main" id="{88EA9E27-2E29-487F-B3F0-01057A6F7A26}"/>
                </a:ext>
              </a:extLst>
            </p:cNvPr>
            <p:cNvSpPr/>
            <p:nvPr/>
          </p:nvSpPr>
          <p:spPr>
            <a:xfrm rot="5400000">
              <a:off x="5239893" y="3052130"/>
              <a:ext cx="663313" cy="968741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2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BAC4C0E-862A-4FE4-B432-7A185E31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2499"/>
            <a:ext cx="8229600" cy="3348716"/>
          </a:xfrm>
        </p:spPr>
        <p:txBody>
          <a:bodyPr>
            <a:normAutofit fontScale="92500" lnSpcReduction="20000"/>
          </a:bodyPr>
          <a:lstStyle/>
          <a:p>
            <a:pPr marL="385754" indent="-385754">
              <a:buFont typeface="+mj-lt"/>
              <a:buAutoNum type="arabicPeriod"/>
            </a:pPr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で始める！ワークフロー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55615" lvl="1" indent="-385754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ワークフローとは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55615" lvl="1" indent="-385754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こんなことありませんか？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55615" lvl="1" indent="-385754">
              <a:buFont typeface="+mj-lt"/>
              <a:buAutoNum type="arabicPeriod"/>
            </a:pP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WF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を始めると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55615" lvl="1" indent="-385754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55615" lvl="1" indent="-385754">
              <a:buFont typeface="+mj-lt"/>
              <a:buAutoNum type="arabicPeriod"/>
            </a:pP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の活用イメージ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85753" indent="-385754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85753" indent="-385754">
              <a:buFont typeface="+mj-lt"/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価格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BDB669A-BFC1-40D2-9D6A-B5506130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アジェンダ</a:t>
            </a:r>
          </a:p>
        </p:txBody>
      </p:sp>
    </p:spTree>
    <p:extLst>
      <p:ext uri="{BB962C8B-B14F-4D97-AF65-F5344CB8AC3E}">
        <p14:creationId xmlns:p14="http://schemas.microsoft.com/office/powerpoint/2010/main" val="2729721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グループ化 1023">
            <a:extLst>
              <a:ext uri="{FF2B5EF4-FFF2-40B4-BE49-F238E27FC236}">
                <a16:creationId xmlns:a16="http://schemas.microsoft.com/office/drawing/2014/main" id="{07B4BCEE-88FA-4610-8A8E-6319D4F56E3F}"/>
              </a:ext>
            </a:extLst>
          </p:cNvPr>
          <p:cNvGrpSpPr/>
          <p:nvPr/>
        </p:nvGrpSpPr>
        <p:grpSpPr>
          <a:xfrm>
            <a:off x="3793514" y="2195930"/>
            <a:ext cx="5051882" cy="4157855"/>
            <a:chOff x="5017271" y="812024"/>
            <a:chExt cx="6735842" cy="5543806"/>
          </a:xfrm>
        </p:grpSpPr>
        <p:pic>
          <p:nvPicPr>
            <p:cNvPr id="27" name="Picture 31">
              <a:extLst>
                <a:ext uri="{FF2B5EF4-FFF2-40B4-BE49-F238E27FC236}">
                  <a16:creationId xmlns:a16="http://schemas.microsoft.com/office/drawing/2014/main" id="{C3BE6764-CD4C-460A-BC39-A3C2271137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436"/>
            <a:stretch/>
          </p:blipFill>
          <p:spPr bwMode="auto">
            <a:xfrm>
              <a:off x="9561508" y="954226"/>
              <a:ext cx="1865170" cy="143187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pic>
          <p:nvPicPr>
            <p:cNvPr id="28" name="Picture 16">
              <a:extLst>
                <a:ext uri="{FF2B5EF4-FFF2-40B4-BE49-F238E27FC236}">
                  <a16:creationId xmlns:a16="http://schemas.microsoft.com/office/drawing/2014/main" id="{30E4049A-CA54-45C8-947D-8024569D8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973" y="1077769"/>
              <a:ext cx="2716814" cy="115697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2EA31A8E-48F6-4958-B616-F11DD691CF34}"/>
                </a:ext>
              </a:extLst>
            </p:cNvPr>
            <p:cNvGrpSpPr/>
            <p:nvPr/>
          </p:nvGrpSpPr>
          <p:grpSpPr>
            <a:xfrm>
              <a:off x="5017271" y="812024"/>
              <a:ext cx="6735842" cy="5543806"/>
              <a:chOff x="5017271" y="812024"/>
              <a:chExt cx="6735842" cy="5543806"/>
            </a:xfrm>
          </p:grpSpPr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E62F5ECB-E0ED-41E4-A446-3F9D4215F8FA}"/>
                  </a:ext>
                </a:extLst>
              </p:cNvPr>
              <p:cNvGrpSpPr/>
              <p:nvPr/>
            </p:nvGrpSpPr>
            <p:grpSpPr>
              <a:xfrm>
                <a:off x="5017271" y="812024"/>
                <a:ext cx="6735842" cy="5543806"/>
                <a:chOff x="5017271" y="812024"/>
                <a:chExt cx="6735842" cy="5543806"/>
              </a:xfrm>
            </p:grpSpPr>
            <p:pic>
              <p:nvPicPr>
                <p:cNvPr id="24" name="図 23">
                  <a:extLst>
                    <a:ext uri="{FF2B5EF4-FFF2-40B4-BE49-F238E27FC236}">
                      <a16:creationId xmlns:a16="http://schemas.microsoft.com/office/drawing/2014/main" id="{425F4F53-47BC-41C9-AFD2-5479EE6511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7271" y="3088299"/>
                  <a:ext cx="6716062" cy="3267531"/>
                </a:xfrm>
                <a:prstGeom prst="rect">
                  <a:avLst/>
                </a:prstGeom>
              </p:spPr>
            </p:pic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55DC4667-07F1-4C24-8D2E-90FA730D8FC3}"/>
                    </a:ext>
                  </a:extLst>
                </p:cNvPr>
                <p:cNvSpPr/>
                <p:nvPr/>
              </p:nvSpPr>
              <p:spPr>
                <a:xfrm>
                  <a:off x="8032247" y="4132306"/>
                  <a:ext cx="420111" cy="426785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2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25" name="吹き出し: 線 24">
                  <a:extLst>
                    <a:ext uri="{FF2B5EF4-FFF2-40B4-BE49-F238E27FC236}">
                      <a16:creationId xmlns:a16="http://schemas.microsoft.com/office/drawing/2014/main" id="{FD28B17F-7EAC-45F6-B96B-1C05CAC2E99E}"/>
                    </a:ext>
                  </a:extLst>
                </p:cNvPr>
                <p:cNvSpPr/>
                <p:nvPr/>
              </p:nvSpPr>
              <p:spPr>
                <a:xfrm>
                  <a:off x="6766447" y="812024"/>
                  <a:ext cx="4986666" cy="1812579"/>
                </a:xfrm>
                <a:prstGeom prst="borderCallout1">
                  <a:avLst>
                    <a:gd name="adj1" fmla="val 99775"/>
                    <a:gd name="adj2" fmla="val 50275"/>
                    <a:gd name="adj3" fmla="val 182646"/>
                    <a:gd name="adj4" fmla="val 28747"/>
                  </a:avLst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sp>
            <p:nvSpPr>
              <p:cNvPr id="31" name="四角形吹き出し 20">
                <a:extLst>
                  <a:ext uri="{FF2B5EF4-FFF2-40B4-BE49-F238E27FC236}">
                    <a16:creationId xmlns:a16="http://schemas.microsoft.com/office/drawing/2014/main" id="{E813E009-4CDE-4B7D-88DB-96BE095876F4}"/>
                  </a:ext>
                </a:extLst>
              </p:cNvPr>
              <p:cNvSpPr/>
              <p:nvPr/>
            </p:nvSpPr>
            <p:spPr>
              <a:xfrm>
                <a:off x="8154575" y="5007267"/>
                <a:ext cx="3484672" cy="1044008"/>
              </a:xfrm>
              <a:prstGeom prst="wedgeRoundRectCallout">
                <a:avLst>
                  <a:gd name="adj1" fmla="val -41921"/>
                  <a:gd name="adj2" fmla="val -89754"/>
                  <a:gd name="adj3" fmla="val 16667"/>
                </a:avLst>
              </a:prstGeom>
              <a:solidFill>
                <a:srgbClr val="FEEC68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200" dirty="0" err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kintone</a:t>
                </a:r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自体に集計機能を持っているので、簡単な集計であれば</a:t>
                </a:r>
                <a:r>
                  <a:rPr lang="en-US" altLang="ja-JP" sz="1200" dirty="0" err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kintone</a:t>
                </a:r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上でグラフ表示が可能！</a:t>
                </a:r>
              </a:p>
            </p:txBody>
          </p:sp>
        </p:grpSp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0EC4670-147C-4E13-8E1B-619A0DCB3C1D}"/>
              </a:ext>
            </a:extLst>
          </p:cNvPr>
          <p:cNvSpPr/>
          <p:nvPr/>
        </p:nvSpPr>
        <p:spPr>
          <a:xfrm>
            <a:off x="7779895" y="6260514"/>
            <a:ext cx="1364105" cy="4913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884AAE-6D89-4C05-9521-19DCFE093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6" y="1201956"/>
            <a:ext cx="462309" cy="462862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527C794-B802-4CDF-8296-356BA497ED63}"/>
              </a:ext>
            </a:extLst>
          </p:cNvPr>
          <p:cNvGrpSpPr/>
          <p:nvPr/>
        </p:nvGrpSpPr>
        <p:grpSpPr>
          <a:xfrm>
            <a:off x="6693820" y="1186664"/>
            <a:ext cx="2066175" cy="465363"/>
            <a:chOff x="8738590" y="338495"/>
            <a:chExt cx="2754900" cy="620484"/>
          </a:xfrm>
        </p:grpSpPr>
        <p:graphicFrame>
          <p:nvGraphicFramePr>
            <p:cNvPr id="13" name="図表 12">
              <a:extLst>
                <a:ext uri="{FF2B5EF4-FFF2-40B4-BE49-F238E27FC236}">
                  <a16:creationId xmlns:a16="http://schemas.microsoft.com/office/drawing/2014/main" id="{1936F757-7E81-4C4C-8514-F747F5CB98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21390490"/>
                </p:ext>
              </p:extLst>
            </p:nvPr>
          </p:nvGraphicFramePr>
          <p:xfrm>
            <a:off x="9265936" y="413292"/>
            <a:ext cx="2227554" cy="5083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F97F53C6-CA02-4487-B0EF-591A332C3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8590" y="343895"/>
              <a:ext cx="615084" cy="615084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2EFF346-EC63-445E-A2B7-DD6A088B5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025" y="338495"/>
              <a:ext cx="615084" cy="615084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49A4543-CAA3-47C6-87EF-F1CCAF0D457F}"/>
              </a:ext>
            </a:extLst>
          </p:cNvPr>
          <p:cNvGrpSpPr/>
          <p:nvPr/>
        </p:nvGrpSpPr>
        <p:grpSpPr>
          <a:xfrm>
            <a:off x="3753508" y="1203506"/>
            <a:ext cx="2975340" cy="461313"/>
            <a:chOff x="5058018" y="364601"/>
            <a:chExt cx="3967120" cy="615084"/>
          </a:xfrm>
        </p:grpSpPr>
        <p:graphicFrame>
          <p:nvGraphicFramePr>
            <p:cNvPr id="17" name="図表 16">
              <a:extLst>
                <a:ext uri="{FF2B5EF4-FFF2-40B4-BE49-F238E27FC236}">
                  <a16:creationId xmlns:a16="http://schemas.microsoft.com/office/drawing/2014/main" id="{84DBFBB6-7666-4B9F-A022-002381E6A2A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8041368"/>
                </p:ext>
              </p:extLst>
            </p:nvPr>
          </p:nvGraphicFramePr>
          <p:xfrm>
            <a:off x="5187904" y="429315"/>
            <a:ext cx="3837234" cy="4806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E63331FC-A78C-481A-AF5D-845CC95A0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018" y="364601"/>
              <a:ext cx="615084" cy="615084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16BF59A-0FBC-40D9-8127-FFA099ED081E}"/>
              </a:ext>
            </a:extLst>
          </p:cNvPr>
          <p:cNvGrpSpPr/>
          <p:nvPr/>
        </p:nvGrpSpPr>
        <p:grpSpPr>
          <a:xfrm>
            <a:off x="867738" y="1189525"/>
            <a:ext cx="2983184" cy="461313"/>
            <a:chOff x="970483" y="342309"/>
            <a:chExt cx="3977578" cy="615084"/>
          </a:xfrm>
        </p:grpSpPr>
        <p:graphicFrame>
          <p:nvGraphicFramePr>
            <p:cNvPr id="20" name="図表 19">
              <a:extLst>
                <a:ext uri="{FF2B5EF4-FFF2-40B4-BE49-F238E27FC236}">
                  <a16:creationId xmlns:a16="http://schemas.microsoft.com/office/drawing/2014/main" id="{F4C057DA-F32A-4E8D-BA22-E2A8B25EB5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31468543"/>
                </p:ext>
              </p:extLst>
            </p:nvPr>
          </p:nvGraphicFramePr>
          <p:xfrm>
            <a:off x="1092424" y="425664"/>
            <a:ext cx="3855637" cy="4806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08420028-0F45-4D99-BF2E-FB6162BF6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83" y="342309"/>
              <a:ext cx="615084" cy="615084"/>
            </a:xfrm>
            <a:prstGeom prst="rect">
              <a:avLst/>
            </a:prstGeom>
          </p:spPr>
        </p:pic>
      </p:grpSp>
      <p:grpSp>
        <p:nvGrpSpPr>
          <p:cNvPr id="1025" name="グループ化 1024">
            <a:extLst>
              <a:ext uri="{FF2B5EF4-FFF2-40B4-BE49-F238E27FC236}">
                <a16:creationId xmlns:a16="http://schemas.microsoft.com/office/drawing/2014/main" id="{818E1EE4-0915-47FF-9587-EC3421889987}"/>
              </a:ext>
            </a:extLst>
          </p:cNvPr>
          <p:cNvGrpSpPr/>
          <p:nvPr/>
        </p:nvGrpSpPr>
        <p:grpSpPr>
          <a:xfrm>
            <a:off x="222564" y="1943935"/>
            <a:ext cx="4577899" cy="3751193"/>
            <a:chOff x="521788" y="1354239"/>
            <a:chExt cx="6103865" cy="5001591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BF92CEB-B1F9-4AA8-AD11-6A8CF08FC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88" y="1354239"/>
              <a:ext cx="6042997" cy="498400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4DDF193-C1E6-46F9-8452-C6EBE65B23F3}"/>
                </a:ext>
              </a:extLst>
            </p:cNvPr>
            <p:cNvSpPr/>
            <p:nvPr/>
          </p:nvSpPr>
          <p:spPr>
            <a:xfrm>
              <a:off x="4306499" y="2568316"/>
              <a:ext cx="2319154" cy="378751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四角形吹き出し 20">
              <a:extLst>
                <a:ext uri="{FF2B5EF4-FFF2-40B4-BE49-F238E27FC236}">
                  <a16:creationId xmlns:a16="http://schemas.microsoft.com/office/drawing/2014/main" id="{B0B3E49B-E7C5-45B2-994D-521810FB0A15}"/>
                </a:ext>
              </a:extLst>
            </p:cNvPr>
            <p:cNvSpPr/>
            <p:nvPr/>
          </p:nvSpPr>
          <p:spPr>
            <a:xfrm>
              <a:off x="652039" y="1621862"/>
              <a:ext cx="4077357" cy="1269753"/>
            </a:xfrm>
            <a:prstGeom prst="wedgeRoundRectCallout">
              <a:avLst>
                <a:gd name="adj1" fmla="val 49304"/>
                <a:gd name="adj2" fmla="val 88587"/>
                <a:gd name="adj3" fmla="val 16667"/>
              </a:avLst>
            </a:prstGeom>
            <a:solidFill>
              <a:srgbClr val="FEEC6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kintone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は入力データの変更履歴が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保存されるので、誰がいつ、どのように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データを変更したかがわかります。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そのため不正を防ぐことも可能です！</a:t>
              </a:r>
            </a:p>
          </p:txBody>
        </p:sp>
      </p:grpSp>
      <p:sp>
        <p:nvSpPr>
          <p:cNvPr id="36" name="タイトル 9">
            <a:extLst>
              <a:ext uri="{FF2B5EF4-FFF2-40B4-BE49-F238E27FC236}">
                <a16:creationId xmlns:a16="http://schemas.microsoft.com/office/drawing/2014/main" id="{CE00AE1E-BDF0-4E44-8CD5-C0484D5D6DD4}"/>
              </a:ext>
            </a:extLst>
          </p:cNvPr>
          <p:cNvSpPr txBox="1">
            <a:spLocks/>
          </p:cNvSpPr>
          <p:nvPr/>
        </p:nvSpPr>
        <p:spPr>
          <a:xfrm>
            <a:off x="457783" y="518660"/>
            <a:ext cx="8229600" cy="581826"/>
          </a:xfrm>
          <a:prstGeom prst="rect">
            <a:avLst/>
          </a:prstGeom>
        </p:spPr>
        <p:txBody>
          <a:bodyPr/>
          <a:lstStyle>
            <a:lvl1pPr algn="ctr" defTabSz="457178" rtl="0" eaLnBrk="1" latinLnBrk="0" hangingPunct="1">
              <a:spcBef>
                <a:spcPct val="0"/>
              </a:spcBef>
              <a:buNone/>
              <a:defRPr kumimoji="1" sz="3300" b="1" kern="1200" spc="3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内容の確認・集計機能</a:t>
            </a:r>
          </a:p>
        </p:txBody>
      </p:sp>
    </p:spTree>
    <p:extLst>
      <p:ext uri="{BB962C8B-B14F-4D97-AF65-F5344CB8AC3E}">
        <p14:creationId xmlns:p14="http://schemas.microsoft.com/office/powerpoint/2010/main" val="3445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1EB312E9-7A09-465F-AEEC-A3D2EBD76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1"/>
          <a:stretch/>
        </p:blipFill>
        <p:spPr>
          <a:xfrm>
            <a:off x="406064" y="1359977"/>
            <a:ext cx="5110316" cy="38369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32229AE-ED71-4F2D-B1E0-52462E8A4FA3}"/>
              </a:ext>
            </a:extLst>
          </p:cNvPr>
          <p:cNvSpPr/>
          <p:nvPr/>
        </p:nvSpPr>
        <p:spPr>
          <a:xfrm>
            <a:off x="7794885" y="6370820"/>
            <a:ext cx="1349115" cy="3402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6EEA20-D2CA-4095-BF53-6F7B86028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22"/>
          <a:stretch/>
        </p:blipFill>
        <p:spPr>
          <a:xfrm>
            <a:off x="4477377" y="2137415"/>
            <a:ext cx="4156957" cy="42334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タイトル 9">
            <a:extLst>
              <a:ext uri="{FF2B5EF4-FFF2-40B4-BE49-F238E27FC236}">
                <a16:creationId xmlns:a16="http://schemas.microsoft.com/office/drawing/2014/main" id="{DC32BBE6-BF4B-4088-80E2-505A5453D92E}"/>
              </a:ext>
            </a:extLst>
          </p:cNvPr>
          <p:cNvSpPr txBox="1">
            <a:spLocks/>
          </p:cNvSpPr>
          <p:nvPr/>
        </p:nvSpPr>
        <p:spPr>
          <a:xfrm>
            <a:off x="574308" y="635881"/>
            <a:ext cx="8229600" cy="411068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月次消化休暇数や残休暇数の計算も可能！</a:t>
            </a:r>
          </a:p>
        </p:txBody>
      </p:sp>
      <p:sp>
        <p:nvSpPr>
          <p:cNvPr id="14" name="四角形吹き出し 20">
            <a:extLst>
              <a:ext uri="{FF2B5EF4-FFF2-40B4-BE49-F238E27FC236}">
                <a16:creationId xmlns:a16="http://schemas.microsoft.com/office/drawing/2014/main" id="{E7D44462-7775-455A-BA8D-E851C5A99599}"/>
              </a:ext>
            </a:extLst>
          </p:cNvPr>
          <p:cNvSpPr/>
          <p:nvPr/>
        </p:nvSpPr>
        <p:spPr>
          <a:xfrm>
            <a:off x="1298695" y="5109304"/>
            <a:ext cx="2981679" cy="777438"/>
          </a:xfrm>
          <a:prstGeom prst="wedgeRoundRectCallout">
            <a:avLst>
              <a:gd name="adj1" fmla="val 43914"/>
              <a:gd name="adj2" fmla="val -94244"/>
              <a:gd name="adj3" fmla="val 16667"/>
            </a:avLst>
          </a:prstGeom>
          <a:solidFill>
            <a:srgbClr val="FEEC6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自動で計算してくれるので、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管理が楽になります！</a:t>
            </a:r>
          </a:p>
        </p:txBody>
      </p:sp>
    </p:spTree>
    <p:extLst>
      <p:ext uri="{BB962C8B-B14F-4D97-AF65-F5344CB8AC3E}">
        <p14:creationId xmlns:p14="http://schemas.microsoft.com/office/powerpoint/2010/main" val="1224676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E810DE5-42FC-4180-A42B-2CD1CCB7EC5E}"/>
              </a:ext>
            </a:extLst>
          </p:cNvPr>
          <p:cNvSpPr/>
          <p:nvPr/>
        </p:nvSpPr>
        <p:spPr>
          <a:xfrm>
            <a:off x="0" y="2859298"/>
            <a:ext cx="9144000" cy="126827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人事パックのご紹介</a:t>
            </a:r>
            <a:endParaRPr lang="en-US" altLang="ja-JP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31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楕円 27">
            <a:extLst>
              <a:ext uri="{FF2B5EF4-FFF2-40B4-BE49-F238E27FC236}">
                <a16:creationId xmlns:a16="http://schemas.microsoft.com/office/drawing/2014/main" id="{E041A510-4E86-4484-A5A7-8CF822005FC3}"/>
              </a:ext>
            </a:extLst>
          </p:cNvPr>
          <p:cNvSpPr/>
          <p:nvPr/>
        </p:nvSpPr>
        <p:spPr>
          <a:xfrm>
            <a:off x="4746712" y="3606738"/>
            <a:ext cx="2636426" cy="26251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7F7C3936-81B3-4B1C-A5CB-9C22F2199428}"/>
              </a:ext>
            </a:extLst>
          </p:cNvPr>
          <p:cNvSpPr/>
          <p:nvPr/>
        </p:nvSpPr>
        <p:spPr>
          <a:xfrm>
            <a:off x="1727834" y="3606739"/>
            <a:ext cx="2636426" cy="2625139"/>
          </a:xfrm>
          <a:prstGeom prst="ellipse">
            <a:avLst/>
          </a:prstGeom>
          <a:solidFill>
            <a:srgbClr val="FDFAB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F6AAB9C-A5BC-4C3E-8574-2C6B07BDFBCD}"/>
              </a:ext>
            </a:extLst>
          </p:cNvPr>
          <p:cNvSpPr/>
          <p:nvPr/>
        </p:nvSpPr>
        <p:spPr>
          <a:xfrm>
            <a:off x="6104267" y="1093048"/>
            <a:ext cx="2636426" cy="2625139"/>
          </a:xfrm>
          <a:prstGeom prst="ellipse">
            <a:avLst/>
          </a:prstGeom>
          <a:solidFill>
            <a:srgbClr val="DAFE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6058B66C-DE1C-4D1C-AD51-DC263E0DDDF9}"/>
              </a:ext>
            </a:extLst>
          </p:cNvPr>
          <p:cNvSpPr/>
          <p:nvPr/>
        </p:nvSpPr>
        <p:spPr>
          <a:xfrm>
            <a:off x="3253787" y="1104268"/>
            <a:ext cx="2636426" cy="26251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3871C8D8-4DBC-4408-BB1F-6B46B6A83CDB}"/>
              </a:ext>
            </a:extLst>
          </p:cNvPr>
          <p:cNvSpPr/>
          <p:nvPr/>
        </p:nvSpPr>
        <p:spPr>
          <a:xfrm>
            <a:off x="343782" y="1093048"/>
            <a:ext cx="2636426" cy="2625139"/>
          </a:xfrm>
          <a:prstGeom prst="ellipse">
            <a:avLst/>
          </a:prstGeom>
          <a:solidFill>
            <a:srgbClr val="D6D3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10B900D-EF8C-439A-9301-84181EB0B089}"/>
              </a:ext>
            </a:extLst>
          </p:cNvPr>
          <p:cNvGrpSpPr/>
          <p:nvPr/>
        </p:nvGrpSpPr>
        <p:grpSpPr>
          <a:xfrm>
            <a:off x="6816233" y="1316757"/>
            <a:ext cx="1212494" cy="827112"/>
            <a:chOff x="753454" y="886779"/>
            <a:chExt cx="1778325" cy="121309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E0E515D-3C34-4FA3-8FB6-F3EFD5924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94" y="886779"/>
              <a:ext cx="755646" cy="756546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6387418-444B-4CB6-B971-9A9506BA30F9}"/>
                </a:ext>
              </a:extLst>
            </p:cNvPr>
            <p:cNvSpPr txBox="1"/>
            <p:nvPr/>
          </p:nvSpPr>
          <p:spPr>
            <a:xfrm>
              <a:off x="753454" y="1648471"/>
              <a:ext cx="1778325" cy="45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休暇申請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6E9CB50-9F4A-4928-8401-31D0DA4ACAF2}"/>
              </a:ext>
            </a:extLst>
          </p:cNvPr>
          <p:cNvGrpSpPr/>
          <p:nvPr/>
        </p:nvGrpSpPr>
        <p:grpSpPr>
          <a:xfrm>
            <a:off x="5177319" y="3849447"/>
            <a:ext cx="1775213" cy="835653"/>
            <a:chOff x="339156" y="3049191"/>
            <a:chExt cx="2603646" cy="122562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3E7609A-1676-457A-977C-5093D66DA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10" y="3049191"/>
              <a:ext cx="752937" cy="752938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250949E-7239-4A46-80E2-27E88592A276}"/>
                </a:ext>
              </a:extLst>
            </p:cNvPr>
            <p:cNvSpPr txBox="1"/>
            <p:nvPr/>
          </p:nvSpPr>
          <p:spPr>
            <a:xfrm>
              <a:off x="339156" y="3823408"/>
              <a:ext cx="2603646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月次休暇残業管理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631676E-10FD-453F-93A9-269B386A1D53}"/>
              </a:ext>
            </a:extLst>
          </p:cNvPr>
          <p:cNvGrpSpPr/>
          <p:nvPr/>
        </p:nvGrpSpPr>
        <p:grpSpPr>
          <a:xfrm>
            <a:off x="2383753" y="3849445"/>
            <a:ext cx="1333744" cy="843288"/>
            <a:chOff x="663991" y="5045424"/>
            <a:chExt cx="1956158" cy="123682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9D3FBE9-250C-467A-B772-E4126EDCC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01" y="5045424"/>
              <a:ext cx="754741" cy="756547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31E0B85-2E97-4208-B2C3-EBA87CADD38D}"/>
                </a:ext>
              </a:extLst>
            </p:cNvPr>
            <p:cNvSpPr txBox="1"/>
            <p:nvPr/>
          </p:nvSpPr>
          <p:spPr>
            <a:xfrm>
              <a:off x="663991" y="5830841"/>
              <a:ext cx="1956158" cy="45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月次勤怠管理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FEC598B-E9CB-446B-AD1D-474283F3FB91}"/>
              </a:ext>
            </a:extLst>
          </p:cNvPr>
          <p:cNvGrpSpPr/>
          <p:nvPr/>
        </p:nvGrpSpPr>
        <p:grpSpPr>
          <a:xfrm>
            <a:off x="3965753" y="1316755"/>
            <a:ext cx="1212494" cy="834307"/>
            <a:chOff x="3644917" y="2035111"/>
            <a:chExt cx="1778325" cy="1223649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D54B1F3-5E8D-40F4-ABD6-5B41E01BC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11" y="2035111"/>
              <a:ext cx="752937" cy="752937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3CCDECF-BA79-411B-9B47-4EBCD1F91E18}"/>
                </a:ext>
              </a:extLst>
            </p:cNvPr>
            <p:cNvSpPr txBox="1"/>
            <p:nvPr/>
          </p:nvSpPr>
          <p:spPr>
            <a:xfrm>
              <a:off x="3644917" y="2807354"/>
              <a:ext cx="1778325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残業申請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5D87DED-A67C-48DC-A06A-FFEAAE3873A8}"/>
              </a:ext>
            </a:extLst>
          </p:cNvPr>
          <p:cNvGrpSpPr/>
          <p:nvPr/>
        </p:nvGrpSpPr>
        <p:grpSpPr>
          <a:xfrm>
            <a:off x="994023" y="1316758"/>
            <a:ext cx="1333744" cy="830594"/>
            <a:chOff x="7543384" y="3058242"/>
            <a:chExt cx="1956157" cy="1218204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7A49C1E9-37F1-408F-A4EC-8D4F76654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993" y="3058242"/>
              <a:ext cx="752936" cy="752938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07EC76E-79F9-474D-854F-C2669C64F501}"/>
                </a:ext>
              </a:extLst>
            </p:cNvPr>
            <p:cNvSpPr txBox="1"/>
            <p:nvPr/>
          </p:nvSpPr>
          <p:spPr>
            <a:xfrm>
              <a:off x="7543384" y="3825040"/>
              <a:ext cx="1956157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タイムカード</a:t>
              </a:r>
            </a:p>
          </p:txBody>
        </p:sp>
      </p:grpSp>
      <p:sp>
        <p:nvSpPr>
          <p:cNvPr id="23" name="タイトル 9">
            <a:extLst>
              <a:ext uri="{FF2B5EF4-FFF2-40B4-BE49-F238E27FC236}">
                <a16:creationId xmlns:a16="http://schemas.microsoft.com/office/drawing/2014/main" id="{5BB71535-C092-4C27-BA41-357879E5B505}"/>
              </a:ext>
            </a:extLst>
          </p:cNvPr>
          <p:cNvSpPr txBox="1">
            <a:spLocks/>
          </p:cNvSpPr>
          <p:nvPr/>
        </p:nvSpPr>
        <p:spPr>
          <a:xfrm>
            <a:off x="457200" y="492209"/>
            <a:ext cx="8229600" cy="581826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人事パック（勤怠管理）とは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142E768-8F66-429B-9A52-D8791D16A9D5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タイトル 9">
            <a:extLst>
              <a:ext uri="{FF2B5EF4-FFF2-40B4-BE49-F238E27FC236}">
                <a16:creationId xmlns:a16="http://schemas.microsoft.com/office/drawing/2014/main" id="{B2AA3A35-187E-48EF-93EA-197320D09F85}"/>
              </a:ext>
            </a:extLst>
          </p:cNvPr>
          <p:cNvSpPr txBox="1">
            <a:spLocks/>
          </p:cNvSpPr>
          <p:nvPr/>
        </p:nvSpPr>
        <p:spPr>
          <a:xfrm>
            <a:off x="457200" y="6301806"/>
            <a:ext cx="8229600" cy="416374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勤怠管理に必要な便利な</a:t>
            </a:r>
            <a:r>
              <a:rPr lang="en-US" altLang="ja-JP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b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lang="ja-JP" altLang="en-US" sz="20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機能のパック！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F7263BF-81CD-4716-8263-73A35B9E8A7B}"/>
              </a:ext>
            </a:extLst>
          </p:cNvPr>
          <p:cNvSpPr txBox="1"/>
          <p:nvPr/>
        </p:nvSpPr>
        <p:spPr>
          <a:xfrm>
            <a:off x="576102" y="2191511"/>
            <a:ext cx="2169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毎日の出勤・退勤を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ボタンひとつで管理可能。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出先からスマートフォンで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操作ができ、位置情報の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取得も可能！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端末・ブラウザによる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9986265-9674-4A1A-A78D-A4E5D4BE1EE7}"/>
              </a:ext>
            </a:extLst>
          </p:cNvPr>
          <p:cNvSpPr txBox="1"/>
          <p:nvPr/>
        </p:nvSpPr>
        <p:spPr>
          <a:xfrm>
            <a:off x="3487208" y="2298779"/>
            <a:ext cx="2169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残業が発生した場合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残業申請を行います。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後に、残業時間の計算も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行うことが可能！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23175DD-01F8-4C75-86A1-2583EA3B6C9A}"/>
              </a:ext>
            </a:extLst>
          </p:cNvPr>
          <p:cNvSpPr txBox="1"/>
          <p:nvPr/>
        </p:nvSpPr>
        <p:spPr>
          <a:xfrm>
            <a:off x="6396632" y="2198772"/>
            <a:ext cx="2169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休暇の申請を行います。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休暇の種類によって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画面の項目が切替ります！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後に取得休暇・残休暇数を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確認することが可能！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25D9363-68BA-4B8B-A8C1-9644D317B145}"/>
              </a:ext>
            </a:extLst>
          </p:cNvPr>
          <p:cNvSpPr txBox="1"/>
          <p:nvPr/>
        </p:nvSpPr>
        <p:spPr>
          <a:xfrm>
            <a:off x="1961255" y="4761134"/>
            <a:ext cx="2169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月末に勤務表を提出します。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タイムカードと休暇申請の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情報が反映されているので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管理する側も一目瞭然！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勤怠管理が楽になります！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6D604DF-E407-47EF-82C8-D1F78311AFDD}"/>
              </a:ext>
            </a:extLst>
          </p:cNvPr>
          <p:cNvSpPr txBox="1"/>
          <p:nvPr/>
        </p:nvSpPr>
        <p:spPr>
          <a:xfrm>
            <a:off x="5019475" y="4719569"/>
            <a:ext cx="216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休暇申請と残業申請から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自動で値を取得し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月の取得休暇・残休暇数、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残業時間の確認が可能！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グラフで確認や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Excel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出力が可能！</a:t>
            </a:r>
          </a:p>
        </p:txBody>
      </p:sp>
    </p:spTree>
    <p:extLst>
      <p:ext uri="{BB962C8B-B14F-4D97-AF65-F5344CB8AC3E}">
        <p14:creationId xmlns:p14="http://schemas.microsoft.com/office/powerpoint/2010/main" val="1924898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5AFE3C-0DC1-4061-80F1-4A3A9D966619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タイトル 9">
            <a:extLst>
              <a:ext uri="{FF2B5EF4-FFF2-40B4-BE49-F238E27FC236}">
                <a16:creationId xmlns:a16="http://schemas.microsoft.com/office/drawing/2014/main" id="{90733C90-FAA1-4D37-B815-5A2442F917A7}"/>
              </a:ext>
            </a:extLst>
          </p:cNvPr>
          <p:cNvSpPr txBox="1">
            <a:spLocks/>
          </p:cNvSpPr>
          <p:nvPr/>
        </p:nvSpPr>
        <p:spPr>
          <a:xfrm>
            <a:off x="457200" y="492209"/>
            <a:ext cx="8229600" cy="581826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人事パック（勤怠管理）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A24B6E5-2C81-4572-8D6E-DF396F58172C}"/>
              </a:ext>
            </a:extLst>
          </p:cNvPr>
          <p:cNvGrpSpPr/>
          <p:nvPr/>
        </p:nvGrpSpPr>
        <p:grpSpPr>
          <a:xfrm>
            <a:off x="3680844" y="1113522"/>
            <a:ext cx="1212494" cy="851754"/>
            <a:chOff x="753454" y="886779"/>
            <a:chExt cx="1778325" cy="124924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4F2DFF2-0FCE-4246-905C-E3087385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94" y="886779"/>
              <a:ext cx="755646" cy="756546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C470629-9E8E-4D38-B0BF-A471B957BBBA}"/>
                </a:ext>
              </a:extLst>
            </p:cNvPr>
            <p:cNvSpPr txBox="1"/>
            <p:nvPr/>
          </p:nvSpPr>
          <p:spPr>
            <a:xfrm>
              <a:off x="753454" y="1729754"/>
              <a:ext cx="1778325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休暇申請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3B61FDA-F2BB-4A0E-B101-01FABF1A5884}"/>
              </a:ext>
            </a:extLst>
          </p:cNvPr>
          <p:cNvGrpSpPr/>
          <p:nvPr/>
        </p:nvGrpSpPr>
        <p:grpSpPr>
          <a:xfrm>
            <a:off x="7043010" y="1113263"/>
            <a:ext cx="1775213" cy="860295"/>
            <a:chOff x="339156" y="3049191"/>
            <a:chExt cx="2603646" cy="126176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B12E59C-1DF9-49BF-92CB-E0D386E6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10" y="3049191"/>
              <a:ext cx="752937" cy="752938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A74ECB6-A485-4424-9F6A-118F00605C78}"/>
                </a:ext>
              </a:extLst>
            </p:cNvPr>
            <p:cNvSpPr txBox="1"/>
            <p:nvPr/>
          </p:nvSpPr>
          <p:spPr>
            <a:xfrm>
              <a:off x="339156" y="3904691"/>
              <a:ext cx="2603646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月次休暇残業管理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82B20CC-9014-4DFA-AD6E-5B0259E96742}"/>
              </a:ext>
            </a:extLst>
          </p:cNvPr>
          <p:cNvGrpSpPr/>
          <p:nvPr/>
        </p:nvGrpSpPr>
        <p:grpSpPr>
          <a:xfrm>
            <a:off x="1962738" y="1113520"/>
            <a:ext cx="1333744" cy="854075"/>
            <a:chOff x="663991" y="5045424"/>
            <a:chExt cx="1956158" cy="125264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B5D74FE-8983-45CD-9D58-D6B275F80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01" y="5045424"/>
              <a:ext cx="754741" cy="756547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CBF2B89-E528-4DE5-B87C-EE8732FE0172}"/>
                </a:ext>
              </a:extLst>
            </p:cNvPr>
            <p:cNvSpPr txBox="1"/>
            <p:nvPr/>
          </p:nvSpPr>
          <p:spPr>
            <a:xfrm>
              <a:off x="663991" y="5891803"/>
              <a:ext cx="1956158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月次勤怠管理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CCEA02A-9FD5-4E78-9876-8E16A40B3582}"/>
              </a:ext>
            </a:extLst>
          </p:cNvPr>
          <p:cNvGrpSpPr/>
          <p:nvPr/>
        </p:nvGrpSpPr>
        <p:grpSpPr>
          <a:xfrm>
            <a:off x="5066825" y="1113264"/>
            <a:ext cx="1212494" cy="858949"/>
            <a:chOff x="3644917" y="2035111"/>
            <a:chExt cx="1778325" cy="125979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58BC1E5-47C5-4516-B9C2-919D9096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11" y="2035111"/>
              <a:ext cx="752937" cy="752937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1D0FD24-99AB-448B-9C6C-20478E30C102}"/>
                </a:ext>
              </a:extLst>
            </p:cNvPr>
            <p:cNvSpPr txBox="1"/>
            <p:nvPr/>
          </p:nvSpPr>
          <p:spPr>
            <a:xfrm>
              <a:off x="3644917" y="2888636"/>
              <a:ext cx="1778325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残業申請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42D4C26-0491-412A-9679-236CCFF7B0D7}"/>
              </a:ext>
            </a:extLst>
          </p:cNvPr>
          <p:cNvGrpSpPr/>
          <p:nvPr/>
        </p:nvGrpSpPr>
        <p:grpSpPr>
          <a:xfrm>
            <a:off x="398835" y="1113263"/>
            <a:ext cx="1333744" cy="869091"/>
            <a:chOff x="7543384" y="3058242"/>
            <a:chExt cx="1956157" cy="127466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4358301-5AF0-40F7-88E4-887299B02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993" y="3058242"/>
              <a:ext cx="752936" cy="752938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64BD887-D861-488B-89C7-5619C7DE7024}"/>
                </a:ext>
              </a:extLst>
            </p:cNvPr>
            <p:cNvSpPr txBox="1"/>
            <p:nvPr/>
          </p:nvSpPr>
          <p:spPr>
            <a:xfrm>
              <a:off x="7543384" y="3926643"/>
              <a:ext cx="19561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タイムカード</a:t>
              </a:r>
            </a:p>
          </p:txBody>
        </p:sp>
      </p:grp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DA7E3E28-1F0F-4993-8C52-72947C0C54B5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>
          <a:xfrm rot="5400000" flipH="1" flipV="1">
            <a:off x="5682847" y="-25809"/>
            <a:ext cx="595329" cy="3386842"/>
          </a:xfrm>
          <a:prstGeom prst="bentConnector4">
            <a:avLst>
              <a:gd name="adj1" fmla="val -15523"/>
              <a:gd name="adj2" fmla="val 73885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8D79DE24-E1D7-468B-8777-ED3588C3BED8}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>
          <a:xfrm rot="10800000">
            <a:off x="2886909" y="1371435"/>
            <a:ext cx="1142576" cy="1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F89F568-811E-459F-AED4-FDDD21FE4720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>
            <a:off x="1322389" y="1369947"/>
            <a:ext cx="1049924" cy="148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FCF08F2-5810-4494-A862-BA4A89CD8FFB}"/>
              </a:ext>
            </a:extLst>
          </p:cNvPr>
          <p:cNvCxnSpPr>
            <a:stCxn id="16" idx="3"/>
          </p:cNvCxnSpPr>
          <p:nvPr/>
        </p:nvCxnSpPr>
        <p:spPr>
          <a:xfrm flipV="1">
            <a:off x="5929755" y="1369947"/>
            <a:ext cx="879607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EA7A2E47-868C-4111-B8A4-B1BD587F20E9}"/>
              </a:ext>
            </a:extLst>
          </p:cNvPr>
          <p:cNvGrpSpPr/>
          <p:nvPr/>
        </p:nvGrpSpPr>
        <p:grpSpPr>
          <a:xfrm>
            <a:off x="1055665" y="2221702"/>
            <a:ext cx="6902426" cy="4394027"/>
            <a:chOff x="993110" y="2163376"/>
            <a:chExt cx="5704485" cy="3631427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715C8764-7B3D-4FE6-82C6-D28AB66C3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10" y="2163376"/>
              <a:ext cx="5704485" cy="363142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2E05DF2B-7DE8-4A3A-8885-F9D614A517B1}"/>
                </a:ext>
              </a:extLst>
            </p:cNvPr>
            <p:cNvSpPr/>
            <p:nvPr/>
          </p:nvSpPr>
          <p:spPr>
            <a:xfrm>
              <a:off x="995989" y="3161321"/>
              <a:ext cx="1304563" cy="27699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78D47331-39FD-4169-BC46-937DE6B69F83}"/>
                </a:ext>
              </a:extLst>
            </p:cNvPr>
            <p:cNvSpPr/>
            <p:nvPr/>
          </p:nvSpPr>
          <p:spPr>
            <a:xfrm>
              <a:off x="1027421" y="4286625"/>
              <a:ext cx="3952230" cy="78813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7" name="四角形吹き出し 20">
              <a:extLst>
                <a:ext uri="{FF2B5EF4-FFF2-40B4-BE49-F238E27FC236}">
                  <a16:creationId xmlns:a16="http://schemas.microsoft.com/office/drawing/2014/main" id="{9954BC15-4012-47F6-821C-0605E0B54393}"/>
                </a:ext>
              </a:extLst>
            </p:cNvPr>
            <p:cNvSpPr/>
            <p:nvPr/>
          </p:nvSpPr>
          <p:spPr>
            <a:xfrm>
              <a:off x="2991961" y="3042091"/>
              <a:ext cx="2679099" cy="752740"/>
            </a:xfrm>
            <a:prstGeom prst="wedgeRoundRectCallout">
              <a:avLst>
                <a:gd name="adj1" fmla="val -68981"/>
                <a:gd name="adj2" fmla="val -14571"/>
                <a:gd name="adj3" fmla="val 16667"/>
              </a:avLst>
            </a:prstGeom>
            <a:solidFill>
              <a:srgbClr val="FEEC6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出勤・退勤時はボタンクリックで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自動的に時間と場所を登録！</a:t>
              </a:r>
            </a:p>
          </p:txBody>
        </p:sp>
      </p:grp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08081BD5-6AFA-4E36-862C-1BE291F064EE}"/>
              </a:ext>
            </a:extLst>
          </p:cNvPr>
          <p:cNvSpPr/>
          <p:nvPr/>
        </p:nvSpPr>
        <p:spPr>
          <a:xfrm>
            <a:off x="471384" y="968701"/>
            <a:ext cx="1168563" cy="108601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536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5AFE3C-0DC1-4061-80F1-4A3A9D966619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タイトル 9">
            <a:extLst>
              <a:ext uri="{FF2B5EF4-FFF2-40B4-BE49-F238E27FC236}">
                <a16:creationId xmlns:a16="http://schemas.microsoft.com/office/drawing/2014/main" id="{90733C90-FAA1-4D37-B815-5A2442F917A7}"/>
              </a:ext>
            </a:extLst>
          </p:cNvPr>
          <p:cNvSpPr txBox="1">
            <a:spLocks/>
          </p:cNvSpPr>
          <p:nvPr/>
        </p:nvSpPr>
        <p:spPr>
          <a:xfrm>
            <a:off x="457200" y="492209"/>
            <a:ext cx="8229600" cy="581826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人事パック（勤怠管理）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A24B6E5-2C81-4572-8D6E-DF396F58172C}"/>
              </a:ext>
            </a:extLst>
          </p:cNvPr>
          <p:cNvGrpSpPr/>
          <p:nvPr/>
        </p:nvGrpSpPr>
        <p:grpSpPr>
          <a:xfrm>
            <a:off x="3680844" y="1113522"/>
            <a:ext cx="1212494" cy="851754"/>
            <a:chOff x="753454" y="886779"/>
            <a:chExt cx="1778325" cy="124924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4F2DFF2-0FCE-4246-905C-E3087385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94" y="886779"/>
              <a:ext cx="755646" cy="756546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C470629-9E8E-4D38-B0BF-A471B957BBBA}"/>
                </a:ext>
              </a:extLst>
            </p:cNvPr>
            <p:cNvSpPr txBox="1"/>
            <p:nvPr/>
          </p:nvSpPr>
          <p:spPr>
            <a:xfrm>
              <a:off x="753454" y="1729754"/>
              <a:ext cx="1778325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休暇申請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3B61FDA-F2BB-4A0E-B101-01FABF1A5884}"/>
              </a:ext>
            </a:extLst>
          </p:cNvPr>
          <p:cNvGrpSpPr/>
          <p:nvPr/>
        </p:nvGrpSpPr>
        <p:grpSpPr>
          <a:xfrm>
            <a:off x="7043010" y="1113263"/>
            <a:ext cx="1775213" cy="860295"/>
            <a:chOff x="339156" y="3049191"/>
            <a:chExt cx="2603646" cy="126176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B12E59C-1DF9-49BF-92CB-E0D386E6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10" y="3049191"/>
              <a:ext cx="752937" cy="752938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A74ECB6-A485-4424-9F6A-118F00605C78}"/>
                </a:ext>
              </a:extLst>
            </p:cNvPr>
            <p:cNvSpPr txBox="1"/>
            <p:nvPr/>
          </p:nvSpPr>
          <p:spPr>
            <a:xfrm>
              <a:off x="339156" y="3904691"/>
              <a:ext cx="2603646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月次休暇残業管理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82B20CC-9014-4DFA-AD6E-5B0259E96742}"/>
              </a:ext>
            </a:extLst>
          </p:cNvPr>
          <p:cNvGrpSpPr/>
          <p:nvPr/>
        </p:nvGrpSpPr>
        <p:grpSpPr>
          <a:xfrm>
            <a:off x="1962738" y="1113520"/>
            <a:ext cx="1333744" cy="854075"/>
            <a:chOff x="663991" y="5045424"/>
            <a:chExt cx="1956158" cy="125264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B5D74FE-8983-45CD-9D58-D6B275F80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01" y="5045424"/>
              <a:ext cx="754741" cy="756547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CBF2B89-E528-4DE5-B87C-EE8732FE0172}"/>
                </a:ext>
              </a:extLst>
            </p:cNvPr>
            <p:cNvSpPr txBox="1"/>
            <p:nvPr/>
          </p:nvSpPr>
          <p:spPr>
            <a:xfrm>
              <a:off x="663991" y="5891803"/>
              <a:ext cx="1956158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月次勤怠管理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CCEA02A-9FD5-4E78-9876-8E16A40B3582}"/>
              </a:ext>
            </a:extLst>
          </p:cNvPr>
          <p:cNvGrpSpPr/>
          <p:nvPr/>
        </p:nvGrpSpPr>
        <p:grpSpPr>
          <a:xfrm>
            <a:off x="5066825" y="1113264"/>
            <a:ext cx="1212494" cy="858949"/>
            <a:chOff x="3644917" y="2035111"/>
            <a:chExt cx="1778325" cy="125979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58BC1E5-47C5-4516-B9C2-919D9096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11" y="2035111"/>
              <a:ext cx="752937" cy="752937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1D0FD24-99AB-448B-9C6C-20478E30C102}"/>
                </a:ext>
              </a:extLst>
            </p:cNvPr>
            <p:cNvSpPr txBox="1"/>
            <p:nvPr/>
          </p:nvSpPr>
          <p:spPr>
            <a:xfrm>
              <a:off x="3644917" y="2888636"/>
              <a:ext cx="1778325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残業申請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42D4C26-0491-412A-9679-236CCFF7B0D7}"/>
              </a:ext>
            </a:extLst>
          </p:cNvPr>
          <p:cNvGrpSpPr/>
          <p:nvPr/>
        </p:nvGrpSpPr>
        <p:grpSpPr>
          <a:xfrm>
            <a:off x="398835" y="1113263"/>
            <a:ext cx="1333744" cy="869091"/>
            <a:chOff x="7543384" y="3058242"/>
            <a:chExt cx="1956157" cy="127466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4358301-5AF0-40F7-88E4-887299B02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993" y="3058242"/>
              <a:ext cx="752936" cy="752938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64BD887-D861-488B-89C7-5619C7DE7024}"/>
                </a:ext>
              </a:extLst>
            </p:cNvPr>
            <p:cNvSpPr txBox="1"/>
            <p:nvPr/>
          </p:nvSpPr>
          <p:spPr>
            <a:xfrm>
              <a:off x="7543384" y="3926643"/>
              <a:ext cx="19561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タイムカード</a:t>
              </a:r>
            </a:p>
          </p:txBody>
        </p:sp>
      </p:grp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DA7E3E28-1F0F-4993-8C52-72947C0C54B5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>
          <a:xfrm rot="5400000" flipH="1" flipV="1">
            <a:off x="5682847" y="-25809"/>
            <a:ext cx="595329" cy="3386842"/>
          </a:xfrm>
          <a:prstGeom prst="bentConnector4">
            <a:avLst>
              <a:gd name="adj1" fmla="val -15523"/>
              <a:gd name="adj2" fmla="val 73885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8D79DE24-E1D7-468B-8777-ED3588C3BED8}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>
          <a:xfrm rot="10800000">
            <a:off x="2886909" y="1371435"/>
            <a:ext cx="1142576" cy="1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F89F568-811E-459F-AED4-FDDD21FE4720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>
            <a:off x="1322389" y="1369947"/>
            <a:ext cx="1049924" cy="148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FCF08F2-5810-4494-A862-BA4A89CD8FFB}"/>
              </a:ext>
            </a:extLst>
          </p:cNvPr>
          <p:cNvCxnSpPr>
            <a:stCxn id="16" idx="3"/>
          </p:cNvCxnSpPr>
          <p:nvPr/>
        </p:nvCxnSpPr>
        <p:spPr>
          <a:xfrm flipV="1">
            <a:off x="5929755" y="1369947"/>
            <a:ext cx="879607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653380EA-33AF-40A2-9654-607D72FF4250}"/>
              </a:ext>
            </a:extLst>
          </p:cNvPr>
          <p:cNvGrpSpPr/>
          <p:nvPr/>
        </p:nvGrpSpPr>
        <p:grpSpPr>
          <a:xfrm>
            <a:off x="1041361" y="2257950"/>
            <a:ext cx="7006674" cy="4285178"/>
            <a:chOff x="-1072443" y="2901339"/>
            <a:chExt cx="5897094" cy="3540087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ED275AF4-625B-4A40-8694-D1F4CF6D8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" t="3407" b="40650"/>
            <a:stretch/>
          </p:blipFill>
          <p:spPr>
            <a:xfrm>
              <a:off x="-1072443" y="2901339"/>
              <a:ext cx="5897094" cy="354008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49" name="四角形吹き出し 20">
              <a:extLst>
                <a:ext uri="{FF2B5EF4-FFF2-40B4-BE49-F238E27FC236}">
                  <a16:creationId xmlns:a16="http://schemas.microsoft.com/office/drawing/2014/main" id="{BC02CEE6-395A-4D2C-ADC2-DCDD81D596D5}"/>
                </a:ext>
              </a:extLst>
            </p:cNvPr>
            <p:cNvSpPr/>
            <p:nvPr/>
          </p:nvSpPr>
          <p:spPr>
            <a:xfrm>
              <a:off x="1299684" y="5568574"/>
              <a:ext cx="2679099" cy="598033"/>
            </a:xfrm>
            <a:prstGeom prst="wedgeRoundRectCallout">
              <a:avLst>
                <a:gd name="adj1" fmla="val -33860"/>
                <a:gd name="adj2" fmla="val -78532"/>
                <a:gd name="adj3" fmla="val 16667"/>
              </a:avLst>
            </a:prstGeom>
            <a:solidFill>
              <a:srgbClr val="FEEC6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休暇取得する場合は休暇申請アプリから</a:t>
              </a:r>
            </a:p>
          </p:txBody>
        </p:sp>
      </p:grp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EFAA76A-03E4-40BB-90DD-D96FDCDFEE06}"/>
              </a:ext>
            </a:extLst>
          </p:cNvPr>
          <p:cNvSpPr/>
          <p:nvPr/>
        </p:nvSpPr>
        <p:spPr>
          <a:xfrm>
            <a:off x="3703228" y="983449"/>
            <a:ext cx="1168563" cy="108601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61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5AFE3C-0DC1-4061-80F1-4A3A9D966619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タイトル 9">
            <a:extLst>
              <a:ext uri="{FF2B5EF4-FFF2-40B4-BE49-F238E27FC236}">
                <a16:creationId xmlns:a16="http://schemas.microsoft.com/office/drawing/2014/main" id="{90733C90-FAA1-4D37-B815-5A2442F917A7}"/>
              </a:ext>
            </a:extLst>
          </p:cNvPr>
          <p:cNvSpPr txBox="1">
            <a:spLocks/>
          </p:cNvSpPr>
          <p:nvPr/>
        </p:nvSpPr>
        <p:spPr>
          <a:xfrm>
            <a:off x="457200" y="492209"/>
            <a:ext cx="8229600" cy="581826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人事パック（勤怠管理）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A24B6E5-2C81-4572-8D6E-DF396F58172C}"/>
              </a:ext>
            </a:extLst>
          </p:cNvPr>
          <p:cNvGrpSpPr/>
          <p:nvPr/>
        </p:nvGrpSpPr>
        <p:grpSpPr>
          <a:xfrm>
            <a:off x="3680844" y="1113522"/>
            <a:ext cx="1212494" cy="851754"/>
            <a:chOff x="753454" y="886779"/>
            <a:chExt cx="1778325" cy="124924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4F2DFF2-0FCE-4246-905C-E3087385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94" y="886779"/>
              <a:ext cx="755646" cy="756546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C470629-9E8E-4D38-B0BF-A471B957BBBA}"/>
                </a:ext>
              </a:extLst>
            </p:cNvPr>
            <p:cNvSpPr txBox="1"/>
            <p:nvPr/>
          </p:nvSpPr>
          <p:spPr>
            <a:xfrm>
              <a:off x="753454" y="1729754"/>
              <a:ext cx="1778325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休暇申請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3B61FDA-F2BB-4A0E-B101-01FABF1A5884}"/>
              </a:ext>
            </a:extLst>
          </p:cNvPr>
          <p:cNvGrpSpPr/>
          <p:nvPr/>
        </p:nvGrpSpPr>
        <p:grpSpPr>
          <a:xfrm>
            <a:off x="7043010" y="1113263"/>
            <a:ext cx="1775213" cy="860295"/>
            <a:chOff x="339156" y="3049191"/>
            <a:chExt cx="2603646" cy="126176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B12E59C-1DF9-49BF-92CB-E0D386E6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10" y="3049191"/>
              <a:ext cx="752937" cy="752938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A74ECB6-A485-4424-9F6A-118F00605C78}"/>
                </a:ext>
              </a:extLst>
            </p:cNvPr>
            <p:cNvSpPr txBox="1"/>
            <p:nvPr/>
          </p:nvSpPr>
          <p:spPr>
            <a:xfrm>
              <a:off x="339156" y="3904691"/>
              <a:ext cx="2603646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月次休暇残業管理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82B20CC-9014-4DFA-AD6E-5B0259E96742}"/>
              </a:ext>
            </a:extLst>
          </p:cNvPr>
          <p:cNvGrpSpPr/>
          <p:nvPr/>
        </p:nvGrpSpPr>
        <p:grpSpPr>
          <a:xfrm>
            <a:off x="1962738" y="1113520"/>
            <a:ext cx="1333744" cy="854075"/>
            <a:chOff x="663991" y="5045424"/>
            <a:chExt cx="1956158" cy="125264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B5D74FE-8983-45CD-9D58-D6B275F80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01" y="5045424"/>
              <a:ext cx="754741" cy="756547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CBF2B89-E528-4DE5-B87C-EE8732FE0172}"/>
                </a:ext>
              </a:extLst>
            </p:cNvPr>
            <p:cNvSpPr txBox="1"/>
            <p:nvPr/>
          </p:nvSpPr>
          <p:spPr>
            <a:xfrm>
              <a:off x="663991" y="5891803"/>
              <a:ext cx="1956158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月次勤怠管理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CCEA02A-9FD5-4E78-9876-8E16A40B3582}"/>
              </a:ext>
            </a:extLst>
          </p:cNvPr>
          <p:cNvGrpSpPr/>
          <p:nvPr/>
        </p:nvGrpSpPr>
        <p:grpSpPr>
          <a:xfrm>
            <a:off x="5066825" y="1113264"/>
            <a:ext cx="1212494" cy="858949"/>
            <a:chOff x="3644917" y="2035111"/>
            <a:chExt cx="1778325" cy="125979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58BC1E5-47C5-4516-B9C2-919D9096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11" y="2035111"/>
              <a:ext cx="752937" cy="752937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1D0FD24-99AB-448B-9C6C-20478E30C102}"/>
                </a:ext>
              </a:extLst>
            </p:cNvPr>
            <p:cNvSpPr txBox="1"/>
            <p:nvPr/>
          </p:nvSpPr>
          <p:spPr>
            <a:xfrm>
              <a:off x="3644917" y="2888636"/>
              <a:ext cx="1778325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残業申請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42D4C26-0491-412A-9679-236CCFF7B0D7}"/>
              </a:ext>
            </a:extLst>
          </p:cNvPr>
          <p:cNvGrpSpPr/>
          <p:nvPr/>
        </p:nvGrpSpPr>
        <p:grpSpPr>
          <a:xfrm>
            <a:off x="398835" y="1113263"/>
            <a:ext cx="1333744" cy="869091"/>
            <a:chOff x="7543384" y="3058242"/>
            <a:chExt cx="1956157" cy="127466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4358301-5AF0-40F7-88E4-887299B02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993" y="3058242"/>
              <a:ext cx="752936" cy="752938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64BD887-D861-488B-89C7-5619C7DE7024}"/>
                </a:ext>
              </a:extLst>
            </p:cNvPr>
            <p:cNvSpPr txBox="1"/>
            <p:nvPr/>
          </p:nvSpPr>
          <p:spPr>
            <a:xfrm>
              <a:off x="7543384" y="3926643"/>
              <a:ext cx="19561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タイムカード</a:t>
              </a:r>
            </a:p>
          </p:txBody>
        </p:sp>
      </p:grp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DA7E3E28-1F0F-4993-8C52-72947C0C54B5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>
          <a:xfrm rot="5400000" flipH="1" flipV="1">
            <a:off x="5682847" y="-25809"/>
            <a:ext cx="595329" cy="3386842"/>
          </a:xfrm>
          <a:prstGeom prst="bentConnector4">
            <a:avLst>
              <a:gd name="adj1" fmla="val -15523"/>
              <a:gd name="adj2" fmla="val 73885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8D79DE24-E1D7-468B-8777-ED3588C3BED8}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>
          <a:xfrm rot="10800000">
            <a:off x="2886909" y="1371435"/>
            <a:ext cx="1142576" cy="1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F89F568-811E-459F-AED4-FDDD21FE4720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>
            <a:off x="1322389" y="1369947"/>
            <a:ext cx="1049924" cy="148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FCF08F2-5810-4494-A862-BA4A89CD8FFB}"/>
              </a:ext>
            </a:extLst>
          </p:cNvPr>
          <p:cNvCxnSpPr>
            <a:stCxn id="16" idx="3"/>
          </p:cNvCxnSpPr>
          <p:nvPr/>
        </p:nvCxnSpPr>
        <p:spPr>
          <a:xfrm flipV="1">
            <a:off x="5929755" y="1369947"/>
            <a:ext cx="879607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08081BD5-6AFA-4E36-862C-1BE291F064EE}"/>
              </a:ext>
            </a:extLst>
          </p:cNvPr>
          <p:cNvSpPr/>
          <p:nvPr/>
        </p:nvSpPr>
        <p:spPr>
          <a:xfrm>
            <a:off x="2063356" y="990240"/>
            <a:ext cx="1168563" cy="108601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F46AEDC3-B6DD-442B-917C-8EF5B22895AD}"/>
              </a:ext>
            </a:extLst>
          </p:cNvPr>
          <p:cNvGrpSpPr/>
          <p:nvPr/>
        </p:nvGrpSpPr>
        <p:grpSpPr>
          <a:xfrm>
            <a:off x="253573" y="2254928"/>
            <a:ext cx="8433227" cy="4193427"/>
            <a:chOff x="253573" y="2254928"/>
            <a:chExt cx="8433227" cy="4193427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BB51CAA8-DB55-4AF6-B377-812918ABC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73" y="2254928"/>
              <a:ext cx="8433227" cy="419342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55" name="四角形吹き出し 20">
              <a:extLst>
                <a:ext uri="{FF2B5EF4-FFF2-40B4-BE49-F238E27FC236}">
                  <a16:creationId xmlns:a16="http://schemas.microsoft.com/office/drawing/2014/main" id="{A61C83E3-AF5D-4207-BC16-E69AAAB8DB58}"/>
                </a:ext>
              </a:extLst>
            </p:cNvPr>
            <p:cNvSpPr/>
            <p:nvPr/>
          </p:nvSpPr>
          <p:spPr>
            <a:xfrm>
              <a:off x="4893338" y="2848768"/>
              <a:ext cx="3586985" cy="1106067"/>
            </a:xfrm>
            <a:prstGeom prst="wedgeRoundRectCallout">
              <a:avLst>
                <a:gd name="adj1" fmla="val -39073"/>
                <a:gd name="adj2" fmla="val 86549"/>
                <a:gd name="adj3" fmla="val 16667"/>
              </a:avLst>
            </a:prstGeom>
            <a:solidFill>
              <a:srgbClr val="FEEC6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月の終わりに勤怠管理アプリで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レコードを作成します。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自動でタイムカードと休暇申請アプリから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情報を取得し表示します。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745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5AFE3C-0DC1-4061-80F1-4A3A9D966619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タイトル 9">
            <a:extLst>
              <a:ext uri="{FF2B5EF4-FFF2-40B4-BE49-F238E27FC236}">
                <a16:creationId xmlns:a16="http://schemas.microsoft.com/office/drawing/2014/main" id="{90733C90-FAA1-4D37-B815-5A2442F917A7}"/>
              </a:ext>
            </a:extLst>
          </p:cNvPr>
          <p:cNvSpPr txBox="1">
            <a:spLocks/>
          </p:cNvSpPr>
          <p:nvPr/>
        </p:nvSpPr>
        <p:spPr>
          <a:xfrm>
            <a:off x="457200" y="492209"/>
            <a:ext cx="8229600" cy="581826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人事パック（勤怠管理）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A24B6E5-2C81-4572-8D6E-DF396F58172C}"/>
              </a:ext>
            </a:extLst>
          </p:cNvPr>
          <p:cNvGrpSpPr/>
          <p:nvPr/>
        </p:nvGrpSpPr>
        <p:grpSpPr>
          <a:xfrm>
            <a:off x="3680844" y="1113522"/>
            <a:ext cx="1212494" cy="851754"/>
            <a:chOff x="753454" y="886779"/>
            <a:chExt cx="1778325" cy="124924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4F2DFF2-0FCE-4246-905C-E3087385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94" y="886779"/>
              <a:ext cx="755646" cy="756546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C470629-9E8E-4D38-B0BF-A471B957BBBA}"/>
                </a:ext>
              </a:extLst>
            </p:cNvPr>
            <p:cNvSpPr txBox="1"/>
            <p:nvPr/>
          </p:nvSpPr>
          <p:spPr>
            <a:xfrm>
              <a:off x="753454" y="1729754"/>
              <a:ext cx="1778325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休暇申請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3B61FDA-F2BB-4A0E-B101-01FABF1A5884}"/>
              </a:ext>
            </a:extLst>
          </p:cNvPr>
          <p:cNvGrpSpPr/>
          <p:nvPr/>
        </p:nvGrpSpPr>
        <p:grpSpPr>
          <a:xfrm>
            <a:off x="7043010" y="1113263"/>
            <a:ext cx="1775213" cy="860295"/>
            <a:chOff x="339156" y="3049191"/>
            <a:chExt cx="2603646" cy="126176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B12E59C-1DF9-49BF-92CB-E0D386E6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10" y="3049191"/>
              <a:ext cx="752937" cy="752938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A74ECB6-A485-4424-9F6A-118F00605C78}"/>
                </a:ext>
              </a:extLst>
            </p:cNvPr>
            <p:cNvSpPr txBox="1"/>
            <p:nvPr/>
          </p:nvSpPr>
          <p:spPr>
            <a:xfrm>
              <a:off x="339156" y="3904691"/>
              <a:ext cx="2603646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月次休暇残業管理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82B20CC-9014-4DFA-AD6E-5B0259E96742}"/>
              </a:ext>
            </a:extLst>
          </p:cNvPr>
          <p:cNvGrpSpPr/>
          <p:nvPr/>
        </p:nvGrpSpPr>
        <p:grpSpPr>
          <a:xfrm>
            <a:off x="1962738" y="1113520"/>
            <a:ext cx="1333744" cy="854075"/>
            <a:chOff x="663991" y="5045424"/>
            <a:chExt cx="1956158" cy="125264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B5D74FE-8983-45CD-9D58-D6B275F80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01" y="5045424"/>
              <a:ext cx="754741" cy="756547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CBF2B89-E528-4DE5-B87C-EE8732FE0172}"/>
                </a:ext>
              </a:extLst>
            </p:cNvPr>
            <p:cNvSpPr txBox="1"/>
            <p:nvPr/>
          </p:nvSpPr>
          <p:spPr>
            <a:xfrm>
              <a:off x="663991" y="5891803"/>
              <a:ext cx="1956158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月次勤怠管理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CCEA02A-9FD5-4E78-9876-8E16A40B3582}"/>
              </a:ext>
            </a:extLst>
          </p:cNvPr>
          <p:cNvGrpSpPr/>
          <p:nvPr/>
        </p:nvGrpSpPr>
        <p:grpSpPr>
          <a:xfrm>
            <a:off x="5066825" y="1113264"/>
            <a:ext cx="1212494" cy="858949"/>
            <a:chOff x="3644917" y="2035111"/>
            <a:chExt cx="1778325" cy="125979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58BC1E5-47C5-4516-B9C2-919D9096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11" y="2035111"/>
              <a:ext cx="752937" cy="752937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1D0FD24-99AB-448B-9C6C-20478E30C102}"/>
                </a:ext>
              </a:extLst>
            </p:cNvPr>
            <p:cNvSpPr txBox="1"/>
            <p:nvPr/>
          </p:nvSpPr>
          <p:spPr>
            <a:xfrm>
              <a:off x="3644917" y="2888636"/>
              <a:ext cx="1778325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残業申請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42D4C26-0491-412A-9679-236CCFF7B0D7}"/>
              </a:ext>
            </a:extLst>
          </p:cNvPr>
          <p:cNvGrpSpPr/>
          <p:nvPr/>
        </p:nvGrpSpPr>
        <p:grpSpPr>
          <a:xfrm>
            <a:off x="398835" y="1113263"/>
            <a:ext cx="1333744" cy="869091"/>
            <a:chOff x="7543384" y="3058242"/>
            <a:chExt cx="1956157" cy="127466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4358301-5AF0-40F7-88E4-887299B02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993" y="3058242"/>
              <a:ext cx="752936" cy="752938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64BD887-D861-488B-89C7-5619C7DE7024}"/>
                </a:ext>
              </a:extLst>
            </p:cNvPr>
            <p:cNvSpPr txBox="1"/>
            <p:nvPr/>
          </p:nvSpPr>
          <p:spPr>
            <a:xfrm>
              <a:off x="7543384" y="3926643"/>
              <a:ext cx="19561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タイムカード</a:t>
              </a:r>
            </a:p>
          </p:txBody>
        </p:sp>
      </p:grp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DA7E3E28-1F0F-4993-8C52-72947C0C54B5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>
          <a:xfrm rot="5400000" flipH="1" flipV="1">
            <a:off x="5682847" y="-25809"/>
            <a:ext cx="595329" cy="3386842"/>
          </a:xfrm>
          <a:prstGeom prst="bentConnector4">
            <a:avLst>
              <a:gd name="adj1" fmla="val -15523"/>
              <a:gd name="adj2" fmla="val 73885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8D79DE24-E1D7-468B-8777-ED3588C3BED8}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>
          <a:xfrm rot="10800000">
            <a:off x="2886909" y="1371435"/>
            <a:ext cx="1142576" cy="1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F89F568-811E-459F-AED4-FDDD21FE4720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>
            <a:off x="1322389" y="1369947"/>
            <a:ext cx="1049924" cy="148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FCF08F2-5810-4494-A862-BA4A89CD8FFB}"/>
              </a:ext>
            </a:extLst>
          </p:cNvPr>
          <p:cNvCxnSpPr>
            <a:stCxn id="16" idx="3"/>
          </p:cNvCxnSpPr>
          <p:nvPr/>
        </p:nvCxnSpPr>
        <p:spPr>
          <a:xfrm flipV="1">
            <a:off x="5929755" y="1369947"/>
            <a:ext cx="879607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08081BD5-6AFA-4E36-862C-1BE291F064EE}"/>
              </a:ext>
            </a:extLst>
          </p:cNvPr>
          <p:cNvSpPr/>
          <p:nvPr/>
        </p:nvSpPr>
        <p:spPr>
          <a:xfrm>
            <a:off x="5102992" y="975685"/>
            <a:ext cx="1168563" cy="108601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116EEF6-8B7F-4FC0-A08B-535EE8340D34}"/>
              </a:ext>
            </a:extLst>
          </p:cNvPr>
          <p:cNvGrpSpPr/>
          <p:nvPr/>
        </p:nvGrpSpPr>
        <p:grpSpPr>
          <a:xfrm>
            <a:off x="1409225" y="2257950"/>
            <a:ext cx="7408998" cy="4384050"/>
            <a:chOff x="1409225" y="2257950"/>
            <a:chExt cx="7408998" cy="438405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3AE6A42-A8F0-4F60-A93C-E2F05761D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225" y="2257950"/>
              <a:ext cx="6264708" cy="438405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7" name="四角形吹き出し 20">
              <a:extLst>
                <a:ext uri="{FF2B5EF4-FFF2-40B4-BE49-F238E27FC236}">
                  <a16:creationId xmlns:a16="http://schemas.microsoft.com/office/drawing/2014/main" id="{0CC16F4D-53A9-45EB-9110-799A2C1BE9A4}"/>
                </a:ext>
              </a:extLst>
            </p:cNvPr>
            <p:cNvSpPr/>
            <p:nvPr/>
          </p:nvSpPr>
          <p:spPr>
            <a:xfrm>
              <a:off x="5416389" y="2948217"/>
              <a:ext cx="3401834" cy="595330"/>
            </a:xfrm>
            <a:prstGeom prst="wedgeRoundRectCallout">
              <a:avLst>
                <a:gd name="adj1" fmla="val -39073"/>
                <a:gd name="adj2" fmla="val 86549"/>
                <a:gd name="adj3" fmla="val 16667"/>
              </a:avLst>
            </a:prstGeom>
            <a:solidFill>
              <a:srgbClr val="FEEC6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残業が発生した場合は残業申請アプリに登録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808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95AFE3C-0DC1-4061-80F1-4A3A9D966619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タイトル 9">
            <a:extLst>
              <a:ext uri="{FF2B5EF4-FFF2-40B4-BE49-F238E27FC236}">
                <a16:creationId xmlns:a16="http://schemas.microsoft.com/office/drawing/2014/main" id="{90733C90-FAA1-4D37-B815-5A2442F917A7}"/>
              </a:ext>
            </a:extLst>
          </p:cNvPr>
          <p:cNvSpPr txBox="1">
            <a:spLocks/>
          </p:cNvSpPr>
          <p:nvPr/>
        </p:nvSpPr>
        <p:spPr>
          <a:xfrm>
            <a:off x="457200" y="492209"/>
            <a:ext cx="8229600" cy="581826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人事パック（勤怠管理）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A24B6E5-2C81-4572-8D6E-DF396F58172C}"/>
              </a:ext>
            </a:extLst>
          </p:cNvPr>
          <p:cNvGrpSpPr/>
          <p:nvPr/>
        </p:nvGrpSpPr>
        <p:grpSpPr>
          <a:xfrm>
            <a:off x="3680844" y="1113522"/>
            <a:ext cx="1212494" cy="851754"/>
            <a:chOff x="753454" y="886779"/>
            <a:chExt cx="1778325" cy="124924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4F2DFF2-0FCE-4246-905C-E3087385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94" y="886779"/>
              <a:ext cx="755646" cy="756546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C470629-9E8E-4D38-B0BF-A471B957BBBA}"/>
                </a:ext>
              </a:extLst>
            </p:cNvPr>
            <p:cNvSpPr txBox="1"/>
            <p:nvPr/>
          </p:nvSpPr>
          <p:spPr>
            <a:xfrm>
              <a:off x="753454" y="1729754"/>
              <a:ext cx="1778325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休暇申請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3B61FDA-F2BB-4A0E-B101-01FABF1A5884}"/>
              </a:ext>
            </a:extLst>
          </p:cNvPr>
          <p:cNvGrpSpPr/>
          <p:nvPr/>
        </p:nvGrpSpPr>
        <p:grpSpPr>
          <a:xfrm>
            <a:off x="7043010" y="1113263"/>
            <a:ext cx="1775213" cy="860295"/>
            <a:chOff x="339156" y="3049191"/>
            <a:chExt cx="2603646" cy="126176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B12E59C-1DF9-49BF-92CB-E0D386E6B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510" y="3049191"/>
              <a:ext cx="752937" cy="752938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A74ECB6-A485-4424-9F6A-118F00605C78}"/>
                </a:ext>
              </a:extLst>
            </p:cNvPr>
            <p:cNvSpPr txBox="1"/>
            <p:nvPr/>
          </p:nvSpPr>
          <p:spPr>
            <a:xfrm>
              <a:off x="339156" y="3904691"/>
              <a:ext cx="2603646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月次休暇残業管理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82B20CC-9014-4DFA-AD6E-5B0259E96742}"/>
              </a:ext>
            </a:extLst>
          </p:cNvPr>
          <p:cNvGrpSpPr/>
          <p:nvPr/>
        </p:nvGrpSpPr>
        <p:grpSpPr>
          <a:xfrm>
            <a:off x="1962738" y="1113520"/>
            <a:ext cx="1333744" cy="854075"/>
            <a:chOff x="663991" y="5045424"/>
            <a:chExt cx="1956158" cy="125264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B5D74FE-8983-45CD-9D58-D6B275F80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701" y="5045424"/>
              <a:ext cx="754741" cy="756547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CBF2B89-E528-4DE5-B87C-EE8732FE0172}"/>
                </a:ext>
              </a:extLst>
            </p:cNvPr>
            <p:cNvSpPr txBox="1"/>
            <p:nvPr/>
          </p:nvSpPr>
          <p:spPr>
            <a:xfrm>
              <a:off x="663991" y="5891803"/>
              <a:ext cx="1956158" cy="40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月次勤怠管理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CCEA02A-9FD5-4E78-9876-8E16A40B3582}"/>
              </a:ext>
            </a:extLst>
          </p:cNvPr>
          <p:cNvGrpSpPr/>
          <p:nvPr/>
        </p:nvGrpSpPr>
        <p:grpSpPr>
          <a:xfrm>
            <a:off x="5066825" y="1113264"/>
            <a:ext cx="1212494" cy="858949"/>
            <a:chOff x="3644917" y="2035111"/>
            <a:chExt cx="1778325" cy="125979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58BC1E5-47C5-4516-B9C2-919D9096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611" y="2035111"/>
              <a:ext cx="752937" cy="752937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1D0FD24-99AB-448B-9C6C-20478E30C102}"/>
                </a:ext>
              </a:extLst>
            </p:cNvPr>
            <p:cNvSpPr txBox="1"/>
            <p:nvPr/>
          </p:nvSpPr>
          <p:spPr>
            <a:xfrm>
              <a:off x="3644917" y="2888636"/>
              <a:ext cx="1778325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残業申請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42D4C26-0491-412A-9679-236CCFF7B0D7}"/>
              </a:ext>
            </a:extLst>
          </p:cNvPr>
          <p:cNvGrpSpPr/>
          <p:nvPr/>
        </p:nvGrpSpPr>
        <p:grpSpPr>
          <a:xfrm>
            <a:off x="398835" y="1113263"/>
            <a:ext cx="1333744" cy="869091"/>
            <a:chOff x="7543384" y="3058242"/>
            <a:chExt cx="1956157" cy="127466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4358301-5AF0-40F7-88E4-887299B02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993" y="3058242"/>
              <a:ext cx="752936" cy="752938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64BD887-D861-488B-89C7-5619C7DE7024}"/>
                </a:ext>
              </a:extLst>
            </p:cNvPr>
            <p:cNvSpPr txBox="1"/>
            <p:nvPr/>
          </p:nvSpPr>
          <p:spPr>
            <a:xfrm>
              <a:off x="7543384" y="3926643"/>
              <a:ext cx="19561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タイムカード</a:t>
              </a:r>
            </a:p>
          </p:txBody>
        </p:sp>
      </p:grp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DA7E3E28-1F0F-4993-8C52-72947C0C54B5}"/>
              </a:ext>
            </a:extLst>
          </p:cNvPr>
          <p:cNvCxnSpPr>
            <a:cxnSpLocks/>
            <a:stCxn id="12" idx="2"/>
            <a:endCxn id="10" idx="1"/>
          </p:cNvCxnSpPr>
          <p:nvPr/>
        </p:nvCxnSpPr>
        <p:spPr>
          <a:xfrm rot="5400000" flipH="1" flipV="1">
            <a:off x="5682847" y="-25809"/>
            <a:ext cx="595329" cy="3386842"/>
          </a:xfrm>
          <a:prstGeom prst="bentConnector4">
            <a:avLst>
              <a:gd name="adj1" fmla="val -15523"/>
              <a:gd name="adj2" fmla="val 73885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8D79DE24-E1D7-468B-8777-ED3588C3BED8}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>
          <a:xfrm rot="10800000">
            <a:off x="2886909" y="1371435"/>
            <a:ext cx="1142576" cy="1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F89F568-811E-459F-AED4-FDDD21FE4720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>
            <a:off x="1322389" y="1369947"/>
            <a:ext cx="1049924" cy="148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1FCF08F2-5810-4494-A862-BA4A89CD8FFB}"/>
              </a:ext>
            </a:extLst>
          </p:cNvPr>
          <p:cNvCxnSpPr>
            <a:stCxn id="16" idx="3"/>
          </p:cNvCxnSpPr>
          <p:nvPr/>
        </p:nvCxnSpPr>
        <p:spPr>
          <a:xfrm flipV="1">
            <a:off x="5929755" y="1369947"/>
            <a:ext cx="879607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EFAA76A-03E4-40BB-90DD-D96FDCDFEE06}"/>
              </a:ext>
            </a:extLst>
          </p:cNvPr>
          <p:cNvSpPr/>
          <p:nvPr/>
        </p:nvSpPr>
        <p:spPr>
          <a:xfrm>
            <a:off x="7190008" y="985547"/>
            <a:ext cx="1461689" cy="1086018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794FA94-0826-4348-A49B-7C57C598E6BC}"/>
              </a:ext>
            </a:extLst>
          </p:cNvPr>
          <p:cNvGrpSpPr/>
          <p:nvPr/>
        </p:nvGrpSpPr>
        <p:grpSpPr>
          <a:xfrm>
            <a:off x="1375671" y="2257950"/>
            <a:ext cx="7149097" cy="4170413"/>
            <a:chOff x="1375671" y="2257950"/>
            <a:chExt cx="7149097" cy="4170413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4481F48-86C4-439D-90FF-6D4E4335C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671" y="2257950"/>
              <a:ext cx="6392658" cy="417041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2" name="四角形吹き出し 20">
              <a:extLst>
                <a:ext uri="{FF2B5EF4-FFF2-40B4-BE49-F238E27FC236}">
                  <a16:creationId xmlns:a16="http://schemas.microsoft.com/office/drawing/2014/main" id="{4BC13556-F9B3-47AC-AE9D-6A1906F413C4}"/>
                </a:ext>
              </a:extLst>
            </p:cNvPr>
            <p:cNvSpPr/>
            <p:nvPr/>
          </p:nvSpPr>
          <p:spPr>
            <a:xfrm>
              <a:off x="4741970" y="4580190"/>
              <a:ext cx="3782798" cy="1390555"/>
            </a:xfrm>
            <a:prstGeom prst="wedgeRoundRectCallout">
              <a:avLst>
                <a:gd name="adj1" fmla="val -43686"/>
                <a:gd name="adj2" fmla="val -75982"/>
                <a:gd name="adj3" fmla="val 16667"/>
              </a:avLst>
            </a:prstGeom>
            <a:solidFill>
              <a:srgbClr val="FEEC68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休暇申請と残業申請から自動的にデータを取得し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残休暇数や残業時間の計算を行ってくれます。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月々の休日残業の集計の手間がなくなり、</a:t>
              </a:r>
              <a:br>
                <a: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作業時間が大幅にカットされます！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817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EA0337-44A7-400C-888C-8DC5CB9A41C7}"/>
              </a:ext>
            </a:extLst>
          </p:cNvPr>
          <p:cNvSpPr/>
          <p:nvPr/>
        </p:nvSpPr>
        <p:spPr>
          <a:xfrm>
            <a:off x="0" y="2859298"/>
            <a:ext cx="9144000" cy="126827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オプションのご案内</a:t>
            </a:r>
            <a:endParaRPr lang="en-US" altLang="ja-JP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15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EA0337-44A7-400C-888C-8DC5CB9A41C7}"/>
              </a:ext>
            </a:extLst>
          </p:cNvPr>
          <p:cNvSpPr/>
          <p:nvPr/>
        </p:nvSpPr>
        <p:spPr>
          <a:xfrm>
            <a:off x="0" y="2859298"/>
            <a:ext cx="9144000" cy="126827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で始める！ワークフロー</a:t>
            </a:r>
            <a:endParaRPr lang="en-US" altLang="ja-JP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350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5EE267-CCDE-46CB-A9AC-9B15521F4AD2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9">
            <a:extLst>
              <a:ext uri="{FF2B5EF4-FFF2-40B4-BE49-F238E27FC236}">
                <a16:creationId xmlns:a16="http://schemas.microsoft.com/office/drawing/2014/main" id="{26C33BE7-4124-40C7-95D1-BB171680C752}"/>
              </a:ext>
            </a:extLst>
          </p:cNvPr>
          <p:cNvSpPr txBox="1">
            <a:spLocks/>
          </p:cNvSpPr>
          <p:nvPr/>
        </p:nvSpPr>
        <p:spPr>
          <a:xfrm>
            <a:off x="457199" y="484909"/>
            <a:ext cx="8229600" cy="581826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kumimoji="1" sz="4400" b="1" kern="1200" spc="4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レート換算プラグイン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4E5F841-A206-4AC4-84A7-878F1B97B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72" y="1037194"/>
            <a:ext cx="5081255" cy="53358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22E2831-675F-4022-885D-F867A3F05AD0}"/>
              </a:ext>
            </a:extLst>
          </p:cNvPr>
          <p:cNvSpPr/>
          <p:nvPr/>
        </p:nvSpPr>
        <p:spPr>
          <a:xfrm>
            <a:off x="2031372" y="4667250"/>
            <a:ext cx="4924424" cy="17058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四角形吹き出し 20">
            <a:extLst>
              <a:ext uri="{FF2B5EF4-FFF2-40B4-BE49-F238E27FC236}">
                <a16:creationId xmlns:a16="http://schemas.microsoft.com/office/drawing/2014/main" id="{7E4E8FA9-6DBE-4C29-8EA7-831DDCCD9D91}"/>
              </a:ext>
            </a:extLst>
          </p:cNvPr>
          <p:cNvSpPr/>
          <p:nvPr/>
        </p:nvSpPr>
        <p:spPr>
          <a:xfrm>
            <a:off x="4989290" y="3024635"/>
            <a:ext cx="3933011" cy="1390555"/>
          </a:xfrm>
          <a:prstGeom prst="wedgeRoundRectCallout">
            <a:avLst>
              <a:gd name="adj1" fmla="val -61596"/>
              <a:gd name="adj2" fmla="val 50864"/>
              <a:gd name="adj3" fmla="val 16667"/>
            </a:avLst>
          </a:prstGeom>
          <a:solidFill>
            <a:srgbClr val="FEEC68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レート換算が可能！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通貨コードを変更すると日付をもとに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レート換算を実行し自動で計算し表示することも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出来るようになるので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海外出張で発生した費用の計算が楽になります！</a:t>
            </a:r>
          </a:p>
        </p:txBody>
      </p:sp>
    </p:spTree>
    <p:extLst>
      <p:ext uri="{BB962C8B-B14F-4D97-AF65-F5344CB8AC3E}">
        <p14:creationId xmlns:p14="http://schemas.microsoft.com/office/powerpoint/2010/main" val="969867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EA0337-44A7-400C-888C-8DC5CB9A41C7}"/>
              </a:ext>
            </a:extLst>
          </p:cNvPr>
          <p:cNvSpPr/>
          <p:nvPr/>
        </p:nvSpPr>
        <p:spPr>
          <a:xfrm>
            <a:off x="0" y="2859298"/>
            <a:ext cx="9144000" cy="126827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 と </a:t>
            </a:r>
            <a:r>
              <a:rPr lang="ja-JP" altLang="en-US" sz="36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め</a:t>
            </a:r>
            <a:endParaRPr lang="en-US" altLang="ja-JP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1071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2B61430-2602-4AA2-9776-91F55FDC0961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タイトル 2">
            <a:extLst>
              <a:ext uri="{FF2B5EF4-FFF2-40B4-BE49-F238E27FC236}">
                <a16:creationId xmlns:a16="http://schemas.microsoft.com/office/drawing/2014/main" id="{ABD55ECC-FAB5-4E7D-BFBF-F16CDE7CF9AD}"/>
              </a:ext>
            </a:extLst>
          </p:cNvPr>
          <p:cNvSpPr txBox="1">
            <a:spLocks/>
          </p:cNvSpPr>
          <p:nvPr/>
        </p:nvSpPr>
        <p:spPr>
          <a:xfrm>
            <a:off x="572400" y="569140"/>
            <a:ext cx="8229600" cy="412701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178" rtl="0" eaLnBrk="1" latinLnBrk="0" hangingPunct="1">
              <a:spcBef>
                <a:spcPct val="0"/>
              </a:spcBef>
              <a:buNone/>
              <a:defRPr kumimoji="1" sz="3300" b="1" kern="1200" spc="3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en-US" altLang="ja-JP" sz="2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で始める！ワークフローのまとめ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CAF1E33-8CA2-42F4-86A3-1CF9490F8292}"/>
              </a:ext>
            </a:extLst>
          </p:cNvPr>
          <p:cNvGrpSpPr/>
          <p:nvPr/>
        </p:nvGrpSpPr>
        <p:grpSpPr>
          <a:xfrm>
            <a:off x="349131" y="1164617"/>
            <a:ext cx="8460001" cy="1620000"/>
            <a:chOff x="349131" y="1231117"/>
            <a:chExt cx="8460001" cy="1620000"/>
          </a:xfrm>
        </p:grpSpPr>
        <p:sp>
          <p:nvSpPr>
            <p:cNvPr id="7" name="角丸四角形 49">
              <a:extLst>
                <a:ext uri="{FF2B5EF4-FFF2-40B4-BE49-F238E27FC236}">
                  <a16:creationId xmlns:a16="http://schemas.microsoft.com/office/drawing/2014/main" id="{BE1EA226-9A4D-4A3E-914E-601AD455341C}"/>
                </a:ext>
              </a:extLst>
            </p:cNvPr>
            <p:cNvSpPr/>
            <p:nvPr/>
          </p:nvSpPr>
          <p:spPr>
            <a:xfrm>
              <a:off x="349132" y="1231117"/>
              <a:ext cx="8460000" cy="1620000"/>
            </a:xfrm>
            <a:prstGeom prst="rect">
              <a:avLst/>
            </a:prstGeom>
            <a:solidFill>
              <a:srgbClr val="FFECA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矢印: 五方向 1">
              <a:extLst>
                <a:ext uri="{FF2B5EF4-FFF2-40B4-BE49-F238E27FC236}">
                  <a16:creationId xmlns:a16="http://schemas.microsoft.com/office/drawing/2014/main" id="{ED0C5C68-BBF6-4D8D-A04C-5D7726B56CE7}"/>
                </a:ext>
              </a:extLst>
            </p:cNvPr>
            <p:cNvSpPr/>
            <p:nvPr/>
          </p:nvSpPr>
          <p:spPr>
            <a:xfrm>
              <a:off x="349131" y="1231117"/>
              <a:ext cx="2244779" cy="161609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9A327C65-65ED-4718-AECF-DA66FD0FA8E5}"/>
                </a:ext>
              </a:extLst>
            </p:cNvPr>
            <p:cNvGrpSpPr/>
            <p:nvPr/>
          </p:nvGrpSpPr>
          <p:grpSpPr>
            <a:xfrm>
              <a:off x="485924" y="1413482"/>
              <a:ext cx="1385197" cy="1214037"/>
              <a:chOff x="4554430" y="2420929"/>
              <a:chExt cx="1751120" cy="1484420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8E8C1CB5-D883-40FD-925B-63EB79EC7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4430" y="2420929"/>
                <a:ext cx="1179620" cy="1179620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35943593-E8A7-46BD-B9B0-9BBF60667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0180" y="2573329"/>
                <a:ext cx="1179620" cy="1179620"/>
              </a:xfrm>
              <a:prstGeom prst="rect">
                <a:avLst/>
              </a:prstGeom>
            </p:spPr>
          </p:pic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EC781D29-2077-4442-B293-2717C2E67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5930" y="2725729"/>
                <a:ext cx="1179620" cy="1179620"/>
              </a:xfrm>
              <a:prstGeom prst="rect">
                <a:avLst/>
              </a:prstGeom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24FC4EF7-7DEB-4563-912D-ECC579CFB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1668" y="2700106"/>
                <a:ext cx="976643" cy="976643"/>
              </a:xfrm>
              <a:prstGeom prst="rect">
                <a:avLst/>
              </a:prstGeom>
            </p:spPr>
          </p:pic>
        </p:grp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F21E949A-BE6E-4A85-8BA3-30A1227EBEE2}"/>
                </a:ext>
              </a:extLst>
            </p:cNvPr>
            <p:cNvSpPr txBox="1"/>
            <p:nvPr/>
          </p:nvSpPr>
          <p:spPr>
            <a:xfrm>
              <a:off x="3601746" y="1385684"/>
              <a:ext cx="3946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ペーパーレス化</a:t>
              </a: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2353C76C-61EC-4830-883B-A9AF6147C0B7}"/>
                </a:ext>
              </a:extLst>
            </p:cNvPr>
            <p:cNvSpPr txBox="1"/>
            <p:nvPr/>
          </p:nvSpPr>
          <p:spPr>
            <a:xfrm>
              <a:off x="2583124" y="1868590"/>
              <a:ext cx="6194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書類の保管場所</a:t>
              </a: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書類の郵送時間が無くな</a:t>
              </a: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ります。</a:t>
              </a:r>
              <a:br>
                <a:rPr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すぐ承認が欲しいときに社内にいなくても</a:t>
              </a:r>
              <a:br>
                <a:rPr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スマホからであっても承認フローを進めることが可能です！</a:t>
              </a:r>
              <a:endPara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5101445-8634-47FF-A4D7-EAE706EE3D8A}"/>
              </a:ext>
            </a:extLst>
          </p:cNvPr>
          <p:cNvGrpSpPr/>
          <p:nvPr/>
        </p:nvGrpSpPr>
        <p:grpSpPr>
          <a:xfrm>
            <a:off x="349131" y="3014855"/>
            <a:ext cx="8460001" cy="1623911"/>
            <a:chOff x="349131" y="3081355"/>
            <a:chExt cx="8460001" cy="1623911"/>
          </a:xfrm>
        </p:grpSpPr>
        <p:sp>
          <p:nvSpPr>
            <p:cNvPr id="5" name="角丸四角形 49">
              <a:extLst>
                <a:ext uri="{FF2B5EF4-FFF2-40B4-BE49-F238E27FC236}">
                  <a16:creationId xmlns:a16="http://schemas.microsoft.com/office/drawing/2014/main" id="{893E8A53-0A77-4D7B-88E5-4B6ADA70904B}"/>
                </a:ext>
              </a:extLst>
            </p:cNvPr>
            <p:cNvSpPr/>
            <p:nvPr/>
          </p:nvSpPr>
          <p:spPr>
            <a:xfrm>
              <a:off x="349132" y="3085266"/>
              <a:ext cx="8460000" cy="162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4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0" name="矢印: 五方向 39">
              <a:extLst>
                <a:ext uri="{FF2B5EF4-FFF2-40B4-BE49-F238E27FC236}">
                  <a16:creationId xmlns:a16="http://schemas.microsoft.com/office/drawing/2014/main" id="{E66E379C-B6C0-4FEE-9A15-9620A649D6F5}"/>
                </a:ext>
              </a:extLst>
            </p:cNvPr>
            <p:cNvSpPr/>
            <p:nvPr/>
          </p:nvSpPr>
          <p:spPr>
            <a:xfrm>
              <a:off x="349131" y="3081355"/>
              <a:ext cx="2244779" cy="162391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4E32A822-21A9-4D5C-8509-61F4943C92A9}"/>
                </a:ext>
              </a:extLst>
            </p:cNvPr>
            <p:cNvGrpSpPr/>
            <p:nvPr/>
          </p:nvGrpSpPr>
          <p:grpSpPr>
            <a:xfrm>
              <a:off x="485924" y="3229013"/>
              <a:ext cx="1462829" cy="1328594"/>
              <a:chOff x="4817787" y="1593073"/>
              <a:chExt cx="2806294" cy="2424884"/>
            </a:xfrm>
          </p:grpSpPr>
          <p:sp>
            <p:nvSpPr>
              <p:cNvPr id="64" name="矢印: 環状 63">
                <a:extLst>
                  <a:ext uri="{FF2B5EF4-FFF2-40B4-BE49-F238E27FC236}">
                    <a16:creationId xmlns:a16="http://schemas.microsoft.com/office/drawing/2014/main" id="{14B9310C-1E97-46DD-9169-47A9E06C9A49}"/>
                  </a:ext>
                </a:extLst>
              </p:cNvPr>
              <p:cNvSpPr/>
              <p:nvPr/>
            </p:nvSpPr>
            <p:spPr>
              <a:xfrm rot="2260505">
                <a:off x="5093812" y="1682824"/>
                <a:ext cx="2253774" cy="2292565"/>
              </a:xfrm>
              <a:prstGeom prst="circularArrow">
                <a:avLst>
                  <a:gd name="adj1" fmla="val 5067"/>
                  <a:gd name="adj2" fmla="val 1756840"/>
                  <a:gd name="adj3" fmla="val 6375058"/>
                  <a:gd name="adj4" fmla="val 9514863"/>
                  <a:gd name="adj5" fmla="val 10734"/>
                </a:avLst>
              </a:prstGeom>
              <a:solidFill>
                <a:schemeClr val="tx1"/>
              </a:solidFill>
              <a:ln w="38100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35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pic>
            <p:nvPicPr>
              <p:cNvPr id="65" name="図 64">
                <a:extLst>
                  <a:ext uri="{FF2B5EF4-FFF2-40B4-BE49-F238E27FC236}">
                    <a16:creationId xmlns:a16="http://schemas.microsoft.com/office/drawing/2014/main" id="{0943C5BC-2FC2-45BD-90D4-2F6B78647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7787" y="1593073"/>
                <a:ext cx="1212442" cy="1212442"/>
              </a:xfrm>
              <a:prstGeom prst="rect">
                <a:avLst/>
              </a:prstGeom>
            </p:spPr>
          </p:pic>
          <p:pic>
            <p:nvPicPr>
              <p:cNvPr id="66" name="図 65">
                <a:extLst>
                  <a:ext uri="{FF2B5EF4-FFF2-40B4-BE49-F238E27FC236}">
                    <a16:creationId xmlns:a16="http://schemas.microsoft.com/office/drawing/2014/main" id="{1E1E9D84-D923-437A-81EF-4B0B68AAFD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1639" y="1593073"/>
                <a:ext cx="1212442" cy="1212442"/>
              </a:xfrm>
              <a:prstGeom prst="rect">
                <a:avLst/>
              </a:prstGeom>
            </p:spPr>
          </p:pic>
          <p:pic>
            <p:nvPicPr>
              <p:cNvPr id="67" name="図 66">
                <a:extLst>
                  <a:ext uri="{FF2B5EF4-FFF2-40B4-BE49-F238E27FC236}">
                    <a16:creationId xmlns:a16="http://schemas.microsoft.com/office/drawing/2014/main" id="{872D22E6-9959-450F-8E7E-46A9E68ED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76" y="2805515"/>
                <a:ext cx="1212442" cy="1212442"/>
              </a:xfrm>
              <a:prstGeom prst="rect">
                <a:avLst/>
              </a:prstGeom>
            </p:spPr>
          </p:pic>
        </p:grp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FCD1D93D-1815-4F75-ADC2-2759C7CA655F}"/>
                </a:ext>
              </a:extLst>
            </p:cNvPr>
            <p:cNvSpPr txBox="1"/>
            <p:nvPr/>
          </p:nvSpPr>
          <p:spPr>
            <a:xfrm>
              <a:off x="3778244" y="3265072"/>
              <a:ext cx="3586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業務プロセスの見える化</a:t>
              </a: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247B458A-D601-415E-B848-3C8273E7E2D8}"/>
                </a:ext>
              </a:extLst>
            </p:cNvPr>
            <p:cNvSpPr txBox="1"/>
            <p:nvPr/>
          </p:nvSpPr>
          <p:spPr>
            <a:xfrm>
              <a:off x="2590381" y="3737231"/>
              <a:ext cx="61680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いつだれがボールを持っているのか分かるようになります。</a:t>
              </a:r>
              <a:endPara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フローの進捗状況を確認しやすくなるため</a:t>
              </a:r>
              <a:br>
                <a:rPr kumimoji="1"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意思決定がスムーズになります。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ED77B92-0EF5-4CBE-B410-9514D6B2CE20}"/>
              </a:ext>
            </a:extLst>
          </p:cNvPr>
          <p:cNvGrpSpPr/>
          <p:nvPr/>
        </p:nvGrpSpPr>
        <p:grpSpPr>
          <a:xfrm>
            <a:off x="349131" y="4872914"/>
            <a:ext cx="8460001" cy="1620001"/>
            <a:chOff x="349131" y="4939414"/>
            <a:chExt cx="8460001" cy="1620001"/>
          </a:xfrm>
        </p:grpSpPr>
        <p:sp>
          <p:nvSpPr>
            <p:cNvPr id="6" name="角丸四角形 49">
              <a:extLst>
                <a:ext uri="{FF2B5EF4-FFF2-40B4-BE49-F238E27FC236}">
                  <a16:creationId xmlns:a16="http://schemas.microsoft.com/office/drawing/2014/main" id="{69F761DC-E5A7-4480-B8E8-DD6C38025D5A}"/>
                </a:ext>
              </a:extLst>
            </p:cNvPr>
            <p:cNvSpPr/>
            <p:nvPr/>
          </p:nvSpPr>
          <p:spPr>
            <a:xfrm>
              <a:off x="349132" y="4939415"/>
              <a:ext cx="8460000" cy="1620000"/>
            </a:xfrm>
            <a:prstGeom prst="rect">
              <a:avLst/>
            </a:prstGeom>
            <a:solidFill>
              <a:srgbClr val="FFEBEB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矢印: 五方向 40">
              <a:extLst>
                <a:ext uri="{FF2B5EF4-FFF2-40B4-BE49-F238E27FC236}">
                  <a16:creationId xmlns:a16="http://schemas.microsoft.com/office/drawing/2014/main" id="{876E400F-F5AA-4706-A4AD-E2EA2BFDBEDA}"/>
                </a:ext>
              </a:extLst>
            </p:cNvPr>
            <p:cNvSpPr/>
            <p:nvPr/>
          </p:nvSpPr>
          <p:spPr>
            <a:xfrm>
              <a:off x="349131" y="4939414"/>
              <a:ext cx="2244779" cy="1619999"/>
            </a:xfrm>
            <a:prstGeom prst="homePlate">
              <a:avLst/>
            </a:prstGeom>
            <a:solidFill>
              <a:srgbClr val="FF7C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4A6C99CE-C572-45BA-BBF7-B635E12A1C55}"/>
                </a:ext>
              </a:extLst>
            </p:cNvPr>
            <p:cNvGrpSpPr/>
            <p:nvPr/>
          </p:nvGrpSpPr>
          <p:grpSpPr>
            <a:xfrm>
              <a:off x="518124" y="5083481"/>
              <a:ext cx="1390444" cy="1444749"/>
              <a:chOff x="8504269" y="1083460"/>
              <a:chExt cx="2876916" cy="3047769"/>
            </a:xfrm>
          </p:grpSpPr>
          <p:grpSp>
            <p:nvGrpSpPr>
              <p:cNvPr id="69" name="グループ化 68">
                <a:extLst>
                  <a:ext uri="{FF2B5EF4-FFF2-40B4-BE49-F238E27FC236}">
                    <a16:creationId xmlns:a16="http://schemas.microsoft.com/office/drawing/2014/main" id="{9E983860-3E34-498C-89A5-DF1F0476C993}"/>
                  </a:ext>
                </a:extLst>
              </p:cNvPr>
              <p:cNvGrpSpPr/>
              <p:nvPr/>
            </p:nvGrpSpPr>
            <p:grpSpPr>
              <a:xfrm>
                <a:off x="8504269" y="1083460"/>
                <a:ext cx="2876916" cy="3047769"/>
                <a:chOff x="8455596" y="1088036"/>
                <a:chExt cx="2876916" cy="3047769"/>
              </a:xfrm>
            </p:grpSpPr>
            <p:sp>
              <p:nvSpPr>
                <p:cNvPr id="71" name="吹き出し: 円形 70">
                  <a:extLst>
                    <a:ext uri="{FF2B5EF4-FFF2-40B4-BE49-F238E27FC236}">
                      <a16:creationId xmlns:a16="http://schemas.microsoft.com/office/drawing/2014/main" id="{07049ADC-C7A5-4135-9343-84A84558AFAC}"/>
                    </a:ext>
                  </a:extLst>
                </p:cNvPr>
                <p:cNvSpPr/>
                <p:nvPr/>
              </p:nvSpPr>
              <p:spPr>
                <a:xfrm>
                  <a:off x="10035375" y="1088036"/>
                  <a:ext cx="1297137" cy="1200183"/>
                </a:xfrm>
                <a:prstGeom prst="wedgeEllipseCallout">
                  <a:avLst>
                    <a:gd name="adj1" fmla="val -18804"/>
                    <a:gd name="adj2" fmla="val 66587"/>
                  </a:avLst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pic>
              <p:nvPicPr>
                <p:cNvPr id="72" name="図 71">
                  <a:extLst>
                    <a:ext uri="{FF2B5EF4-FFF2-40B4-BE49-F238E27FC236}">
                      <a16:creationId xmlns:a16="http://schemas.microsoft.com/office/drawing/2014/main" id="{383D71C1-9155-4E7E-9C38-9B0312AC12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15920" y="2373823"/>
                  <a:ext cx="1467055" cy="1467055"/>
                </a:xfrm>
                <a:prstGeom prst="rect">
                  <a:avLst/>
                </a:prstGeom>
              </p:spPr>
            </p:pic>
            <p:pic>
              <p:nvPicPr>
                <p:cNvPr id="73" name="図 72">
                  <a:extLst>
                    <a:ext uri="{FF2B5EF4-FFF2-40B4-BE49-F238E27FC236}">
                      <a16:creationId xmlns:a16="http://schemas.microsoft.com/office/drawing/2014/main" id="{5878C2B0-790B-4889-B3B9-536E0D8222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38825" y="3063951"/>
                  <a:ext cx="1071854" cy="1071854"/>
                </a:xfrm>
                <a:prstGeom prst="rect">
                  <a:avLst/>
                </a:prstGeom>
              </p:spPr>
            </p:pic>
            <p:pic>
              <p:nvPicPr>
                <p:cNvPr id="74" name="図 73">
                  <a:extLst>
                    <a:ext uri="{FF2B5EF4-FFF2-40B4-BE49-F238E27FC236}">
                      <a16:creationId xmlns:a16="http://schemas.microsoft.com/office/drawing/2014/main" id="{8D1ECF06-4BD6-424F-AC19-0E8344BCAF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30213" y="1257821"/>
                  <a:ext cx="636129" cy="636129"/>
                </a:xfrm>
                <a:prstGeom prst="rect">
                  <a:avLst/>
                </a:prstGeom>
              </p:spPr>
            </p:pic>
            <p:pic>
              <p:nvPicPr>
                <p:cNvPr id="75" name="図 74">
                  <a:extLst>
                    <a:ext uri="{FF2B5EF4-FFF2-40B4-BE49-F238E27FC236}">
                      <a16:creationId xmlns:a16="http://schemas.microsoft.com/office/drawing/2014/main" id="{C59A3B5E-0004-4B1E-ADBF-26F7BC68D1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0091" y="1473534"/>
                  <a:ext cx="636129" cy="636129"/>
                </a:xfrm>
                <a:prstGeom prst="rect">
                  <a:avLst/>
                </a:prstGeom>
              </p:spPr>
            </p:pic>
            <p:pic>
              <p:nvPicPr>
                <p:cNvPr id="76" name="図 75">
                  <a:extLst>
                    <a:ext uri="{FF2B5EF4-FFF2-40B4-BE49-F238E27FC236}">
                      <a16:creationId xmlns:a16="http://schemas.microsoft.com/office/drawing/2014/main" id="{F891753F-4FF2-46FA-A598-AC2AEC3110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07435" y="1355880"/>
                  <a:ext cx="553019" cy="576792"/>
                </a:xfrm>
                <a:prstGeom prst="rect">
                  <a:avLst/>
                </a:prstGeom>
              </p:spPr>
            </p:pic>
            <p:sp>
              <p:nvSpPr>
                <p:cNvPr id="77" name="吹き出し: 円形 76">
                  <a:extLst>
                    <a:ext uri="{FF2B5EF4-FFF2-40B4-BE49-F238E27FC236}">
                      <a16:creationId xmlns:a16="http://schemas.microsoft.com/office/drawing/2014/main" id="{E7049C13-27C3-4E6C-842D-2176E4DF6DEE}"/>
                    </a:ext>
                  </a:extLst>
                </p:cNvPr>
                <p:cNvSpPr/>
                <p:nvPr/>
              </p:nvSpPr>
              <p:spPr>
                <a:xfrm>
                  <a:off x="8455596" y="1470039"/>
                  <a:ext cx="1297137" cy="1200183"/>
                </a:xfrm>
                <a:prstGeom prst="wedgeEllipseCallout">
                  <a:avLst>
                    <a:gd name="adj1" fmla="val 20359"/>
                    <a:gd name="adj2" fmla="val 68434"/>
                  </a:avLst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ja-JP" altLang="en-US" sz="135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</p:grpSp>
          <p:pic>
            <p:nvPicPr>
              <p:cNvPr id="70" name="図 69">
                <a:extLst>
                  <a:ext uri="{FF2B5EF4-FFF2-40B4-BE49-F238E27FC236}">
                    <a16:creationId xmlns:a16="http://schemas.microsoft.com/office/drawing/2014/main" id="{0FA25006-AFBE-451C-B5A7-31CC9D1F0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3660" y="1674365"/>
                <a:ext cx="782378" cy="782378"/>
              </a:xfrm>
              <a:prstGeom prst="rect">
                <a:avLst/>
              </a:prstGeom>
            </p:spPr>
          </p:pic>
        </p:grp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4B69A739-CE44-4AD1-83D8-14CA3D892C3C}"/>
                </a:ext>
              </a:extLst>
            </p:cNvPr>
            <p:cNvSpPr txBox="1"/>
            <p:nvPr/>
          </p:nvSpPr>
          <p:spPr>
            <a:xfrm>
              <a:off x="3880928" y="5122326"/>
              <a:ext cx="3586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FC52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帳票・申請書式の統一化</a:t>
              </a:r>
              <a:endParaRPr kumimoji="1" lang="ja-JP" altLang="en-US" sz="2400" b="1" dirty="0">
                <a:solidFill>
                  <a:srgbClr val="FC5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E3D90BFA-EF07-41AA-8478-D666CFB0458D}"/>
                </a:ext>
              </a:extLst>
            </p:cNvPr>
            <p:cNvSpPr txBox="1"/>
            <p:nvPr/>
          </p:nvSpPr>
          <p:spPr>
            <a:xfrm>
              <a:off x="2575487" y="5590635"/>
              <a:ext cx="62019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データも統一されるので検索が簡単になります。</a:t>
              </a:r>
              <a:br>
                <a:rPr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申請書式を変更する場合もリアルタイムで反映されるので</a:t>
              </a:r>
              <a:br>
                <a:rPr lang="en-US" altLang="ja-JP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運用しながらの更新が可能です！</a:t>
              </a:r>
              <a:endPara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281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EA0337-44A7-400C-888C-8DC5CB9A41C7}"/>
              </a:ext>
            </a:extLst>
          </p:cNvPr>
          <p:cNvSpPr/>
          <p:nvPr/>
        </p:nvSpPr>
        <p:spPr>
          <a:xfrm>
            <a:off x="0" y="2859298"/>
            <a:ext cx="9144000" cy="126827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36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WF</a:t>
            </a:r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に適しているポイント</a:t>
            </a:r>
            <a:endParaRPr lang="en-US" altLang="ja-JP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625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2A08066-523B-4CC4-B91F-551A7087A5FE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D70B69C-4342-44F0-B819-A9F8504A7D0F}"/>
              </a:ext>
            </a:extLst>
          </p:cNvPr>
          <p:cNvSpPr/>
          <p:nvPr/>
        </p:nvSpPr>
        <p:spPr>
          <a:xfrm>
            <a:off x="3721091" y="5177500"/>
            <a:ext cx="5026317" cy="1435334"/>
          </a:xfrm>
          <a:prstGeom prst="roundRect">
            <a:avLst>
              <a:gd name="adj" fmla="val 0"/>
            </a:avLst>
          </a:prstGeom>
          <a:solidFill>
            <a:srgbClr val="FFE1E1"/>
          </a:solidFill>
          <a:ln w="38100">
            <a:solidFill>
              <a:srgbClr val="E509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8E600AE-A4AB-4A5D-9B9E-FF8FA5E942CF}"/>
              </a:ext>
            </a:extLst>
          </p:cNvPr>
          <p:cNvSpPr/>
          <p:nvPr/>
        </p:nvSpPr>
        <p:spPr>
          <a:xfrm>
            <a:off x="0" y="789863"/>
            <a:ext cx="9144000" cy="2449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2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3F3CAE5-C802-4BB0-BA69-F66D5D4D06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6782" y="317322"/>
            <a:ext cx="7886700" cy="479425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容易なデータ共有</a:t>
            </a:r>
            <a:endParaRPr kumimoji="1"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https://kintone.cybozu.co.jp/jp/2014/images/feature/mobile/img_1_1.png">
            <a:extLst>
              <a:ext uri="{FF2B5EF4-FFF2-40B4-BE49-F238E27FC236}">
                <a16:creationId xmlns:a16="http://schemas.microsoft.com/office/drawing/2014/main" id="{A7DEA786-A3DD-48F8-8642-839D54F3F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2" y="1011382"/>
            <a:ext cx="3715037" cy="58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15A2AA-1B40-480E-89BF-772A730D9489}"/>
              </a:ext>
            </a:extLst>
          </p:cNvPr>
          <p:cNvSpPr txBox="1"/>
          <p:nvPr/>
        </p:nvSpPr>
        <p:spPr>
          <a:xfrm>
            <a:off x="4061106" y="1051034"/>
            <a:ext cx="43434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クラウドだから</a:t>
            </a:r>
            <a:b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外出先から利用でき、</a:t>
            </a:r>
            <a:br>
              <a:rPr kumimoji="1" lang="en-US" altLang="ja-JP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迅速なデータ収集や</a:t>
            </a:r>
            <a:br>
              <a:rPr lang="en-US" altLang="ja-JP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対応が可能に！</a:t>
            </a:r>
            <a:endParaRPr kumimoji="1"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5BD8B7-5CEA-4C61-B40F-107AACD5BF00}"/>
              </a:ext>
            </a:extLst>
          </p:cNvPr>
          <p:cNvSpPr txBox="1"/>
          <p:nvPr/>
        </p:nvSpPr>
        <p:spPr>
          <a:xfrm>
            <a:off x="3607368" y="3479132"/>
            <a:ext cx="525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intone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クラウドサービス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なので、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インターネットが繋がる環境があれば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どこから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でも</a:t>
            </a:r>
            <a:b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アクセスできます！</a:t>
            </a:r>
            <a:b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もちろんスマートフォンやタブレットからも</a:t>
            </a:r>
            <a:b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アクセス可能なので、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社内のデータ共有が容易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になり、迅速な対応に繋がります。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CE05FFF-67C5-44D2-BA34-0EECE30F7F21}"/>
              </a:ext>
            </a:extLst>
          </p:cNvPr>
          <p:cNvGrpSpPr/>
          <p:nvPr/>
        </p:nvGrpSpPr>
        <p:grpSpPr>
          <a:xfrm>
            <a:off x="3727719" y="5161341"/>
            <a:ext cx="1606276" cy="449749"/>
            <a:chOff x="5479995" y="1461509"/>
            <a:chExt cx="1883490" cy="658085"/>
          </a:xfrm>
        </p:grpSpPr>
        <p:sp>
          <p:nvSpPr>
            <p:cNvPr id="12" name="矢印: 五方向 11">
              <a:extLst>
                <a:ext uri="{FF2B5EF4-FFF2-40B4-BE49-F238E27FC236}">
                  <a16:creationId xmlns:a16="http://schemas.microsoft.com/office/drawing/2014/main" id="{A61A547C-B8D2-43A8-874D-50608A2C0B2A}"/>
                </a:ext>
              </a:extLst>
            </p:cNvPr>
            <p:cNvSpPr/>
            <p:nvPr/>
          </p:nvSpPr>
          <p:spPr>
            <a:xfrm>
              <a:off x="5479995" y="1486268"/>
              <a:ext cx="1883490" cy="633326"/>
            </a:xfrm>
            <a:prstGeom prst="homePlate">
              <a:avLst/>
            </a:prstGeom>
            <a:solidFill>
              <a:srgbClr val="E5092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Point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!</a:t>
              </a:r>
              <a:endPara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D96F610-E88D-4DFB-BBA4-A976B2F9B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421" y="1461509"/>
              <a:ext cx="544890" cy="635737"/>
            </a:xfrm>
            <a:prstGeom prst="rect">
              <a:avLst/>
            </a:prstGeom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5F4BDD91-2F07-47F1-88EE-8B0653A48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94" y="5306571"/>
            <a:ext cx="1177192" cy="117719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78974B-3EAD-427D-8F7C-B3DDDE289040}"/>
              </a:ext>
            </a:extLst>
          </p:cNvPr>
          <p:cNvSpPr txBox="1"/>
          <p:nvPr/>
        </p:nvSpPr>
        <p:spPr>
          <a:xfrm>
            <a:off x="4543369" y="5688761"/>
            <a:ext cx="31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外出先からデータの</a:t>
            </a:r>
            <a:b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入力・確認が可能！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813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B113B33-D1D8-413A-934F-E8EA30729064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E65F325-6AD5-41D5-927F-75510F060A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548" y="287557"/>
            <a:ext cx="7886700" cy="477838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柔軟性</a:t>
            </a:r>
            <a:endParaRPr kumimoji="1"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8350E9-841E-43E4-BB90-BE072CED2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" t="21030" r="1666" b="2165"/>
          <a:stretch/>
        </p:blipFill>
        <p:spPr>
          <a:xfrm>
            <a:off x="177624" y="2014102"/>
            <a:ext cx="8788751" cy="393835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503E048-851F-43FA-9733-E2C8067479BD}"/>
              </a:ext>
            </a:extLst>
          </p:cNvPr>
          <p:cNvSpPr/>
          <p:nvPr/>
        </p:nvSpPr>
        <p:spPr>
          <a:xfrm>
            <a:off x="-1" y="761460"/>
            <a:ext cx="9144000" cy="11499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ノンプログラミング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でシステムを作ることが可能！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業務の変化に合わせて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柔軟にシステムを変更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することが出来るため、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システムが業務の足枷になりません！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31D7586-604A-4D49-8C41-9AB46F42201B}"/>
              </a:ext>
            </a:extLst>
          </p:cNvPr>
          <p:cNvSpPr/>
          <p:nvPr/>
        </p:nvSpPr>
        <p:spPr>
          <a:xfrm>
            <a:off x="287179" y="6074269"/>
            <a:ext cx="8607439" cy="662044"/>
          </a:xfrm>
          <a:prstGeom prst="rect">
            <a:avLst/>
          </a:prstGeom>
          <a:solidFill>
            <a:srgbClr val="FFE1E1"/>
          </a:solidFill>
          <a:ln w="28575">
            <a:solidFill>
              <a:srgbClr val="E509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項目の追加・変更が自由自在！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業務に合わせて柔軟に対応可能！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729645D5-7B18-49D8-993C-0B9FD9C18A8C}"/>
              </a:ext>
            </a:extLst>
          </p:cNvPr>
          <p:cNvSpPr/>
          <p:nvPr/>
        </p:nvSpPr>
        <p:spPr>
          <a:xfrm>
            <a:off x="281745" y="6079447"/>
            <a:ext cx="2073354" cy="656866"/>
          </a:xfrm>
          <a:prstGeom prst="homePlate">
            <a:avLst/>
          </a:prstGeom>
          <a:solidFill>
            <a:srgbClr val="E50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Point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8A03EB8-AA18-40BB-94E6-8C219BC98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" y="6054687"/>
            <a:ext cx="635737" cy="63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68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37C4A2A-F3FB-45D8-9DDA-ACB518153AC8}"/>
              </a:ext>
            </a:extLst>
          </p:cNvPr>
          <p:cNvSpPr/>
          <p:nvPr/>
        </p:nvSpPr>
        <p:spPr>
          <a:xfrm>
            <a:off x="7906478" y="6335308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E65F325-6AD5-41D5-927F-75510F060A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548" y="314505"/>
            <a:ext cx="7886700" cy="477838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プロセス管理</a:t>
            </a:r>
            <a:endParaRPr kumimoji="1"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31D7586-604A-4D49-8C41-9AB46F42201B}"/>
              </a:ext>
            </a:extLst>
          </p:cNvPr>
          <p:cNvSpPr/>
          <p:nvPr/>
        </p:nvSpPr>
        <p:spPr>
          <a:xfrm>
            <a:off x="287179" y="6074269"/>
            <a:ext cx="8607439" cy="662044"/>
          </a:xfrm>
          <a:prstGeom prst="rect">
            <a:avLst/>
          </a:prstGeom>
          <a:solidFill>
            <a:srgbClr val="FFE1E1"/>
          </a:solidFill>
          <a:ln w="28575">
            <a:solidFill>
              <a:srgbClr val="E509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業務の流れに合わせてプロセス設計できるので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業務が標準化されます！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729645D5-7B18-49D8-993C-0B9FD9C18A8C}"/>
              </a:ext>
            </a:extLst>
          </p:cNvPr>
          <p:cNvSpPr/>
          <p:nvPr/>
        </p:nvSpPr>
        <p:spPr>
          <a:xfrm>
            <a:off x="281745" y="6079447"/>
            <a:ext cx="2073354" cy="654049"/>
          </a:xfrm>
          <a:prstGeom prst="homePlate">
            <a:avLst/>
          </a:prstGeom>
          <a:solidFill>
            <a:srgbClr val="E50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Point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8A03EB8-AA18-40BB-94E6-8C219BC98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" y="6054687"/>
            <a:ext cx="635737" cy="63573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AA185DD-2AAC-498B-8E6F-524334476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4" y="2040005"/>
            <a:ext cx="4458576" cy="37796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フローチャート: 処理 24">
            <a:extLst>
              <a:ext uri="{FF2B5EF4-FFF2-40B4-BE49-F238E27FC236}">
                <a16:creationId xmlns:a16="http://schemas.microsoft.com/office/drawing/2014/main" id="{E1542E37-96C5-4FCC-BFEA-258FBA14DB0C}"/>
              </a:ext>
            </a:extLst>
          </p:cNvPr>
          <p:cNvSpPr/>
          <p:nvPr/>
        </p:nvSpPr>
        <p:spPr bwMode="auto">
          <a:xfrm>
            <a:off x="501415" y="2614100"/>
            <a:ext cx="3285002" cy="1680811"/>
          </a:xfrm>
          <a:prstGeom prst="flowChartProcess">
            <a:avLst/>
          </a:prstGeom>
          <a:ln w="38100" cmpd="sng">
            <a:solidFill>
              <a:srgbClr val="FC525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ECF77DF-F310-4497-89AA-D96620AC735C}"/>
              </a:ext>
            </a:extLst>
          </p:cNvPr>
          <p:cNvSpPr/>
          <p:nvPr/>
        </p:nvSpPr>
        <p:spPr>
          <a:xfrm>
            <a:off x="0" y="821560"/>
            <a:ext cx="9144000" cy="10140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それぞれの業務の流れにあわせて、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承認プロセスを設定することが可能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蓄積したデータを然るべき担当者に回すことで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業務の標準化が可能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E54798CA-7E02-4679-8A37-0AFCE247C1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70" y="2099835"/>
            <a:ext cx="1028621" cy="1028621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25130EF-8CBA-4DC3-897A-8A0558614D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44" y="4606538"/>
            <a:ext cx="982182" cy="98218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65734BB-3677-4B6E-B3A7-ECF4552E15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1" r="18868" b="70672"/>
          <a:stretch/>
        </p:blipFill>
        <p:spPr>
          <a:xfrm flipH="1">
            <a:off x="5328951" y="3301597"/>
            <a:ext cx="998586" cy="1028620"/>
          </a:xfrm>
          <a:prstGeom prst="rect">
            <a:avLst/>
          </a:prstGeom>
        </p:spPr>
      </p:pic>
      <p:sp>
        <p:nvSpPr>
          <p:cNvPr id="33" name="テキスト ボックス 23">
            <a:extLst>
              <a:ext uri="{FF2B5EF4-FFF2-40B4-BE49-F238E27FC236}">
                <a16:creationId xmlns:a16="http://schemas.microsoft.com/office/drawing/2014/main" id="{17687F70-F22A-4AA0-A786-C263D5346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478" y="3169966"/>
            <a:ext cx="722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4BACC6"/>
              </a:buClr>
              <a:buSzPct val="5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>
                <a:latin typeface="メイリオ" panose="020B0604030504040204" pitchFamily="50" charset="-128"/>
              </a:rPr>
              <a:t>申請者</a:t>
            </a:r>
          </a:p>
        </p:txBody>
      </p:sp>
      <p:sp>
        <p:nvSpPr>
          <p:cNvPr id="34" name="テキスト ボックス 23">
            <a:extLst>
              <a:ext uri="{FF2B5EF4-FFF2-40B4-BE49-F238E27FC236}">
                <a16:creationId xmlns:a16="http://schemas.microsoft.com/office/drawing/2014/main" id="{DF63404B-4037-4DEA-B558-C3DB6F182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4" y="4375126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4BACC6"/>
              </a:buClr>
              <a:buSzPct val="5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>
                <a:latin typeface="メイリオ" panose="020B0604030504040204" pitchFamily="50" charset="-128"/>
              </a:rPr>
              <a:t>管理者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442F870-D717-4642-AD83-F5BF0C798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034" y="5614859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4BACC6"/>
              </a:buClr>
              <a:buSzPct val="5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>
                <a:latin typeface="メイリオ" panose="020B0604030504040204" pitchFamily="50" charset="-128"/>
              </a:rPr>
              <a:t>アシスタント</a:t>
            </a:r>
          </a:p>
        </p:txBody>
      </p:sp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A09A2FF5-BB92-4B77-89D9-715A07D2AD88}"/>
              </a:ext>
            </a:extLst>
          </p:cNvPr>
          <p:cNvSpPr/>
          <p:nvPr/>
        </p:nvSpPr>
        <p:spPr>
          <a:xfrm>
            <a:off x="5429919" y="2045003"/>
            <a:ext cx="2064328" cy="878322"/>
          </a:xfrm>
          <a:prstGeom prst="wedgeRoundRectCallout">
            <a:avLst>
              <a:gd name="adj1" fmla="val 66536"/>
              <a:gd name="adj2" fmla="val -12971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この見積内容で契約書を提出したいです</a:t>
            </a:r>
          </a:p>
        </p:txBody>
      </p:sp>
      <p:sp>
        <p:nvSpPr>
          <p:cNvPr id="37" name="矢印: 下 36">
            <a:extLst>
              <a:ext uri="{FF2B5EF4-FFF2-40B4-BE49-F238E27FC236}">
                <a16:creationId xmlns:a16="http://schemas.microsoft.com/office/drawing/2014/main" id="{5E969460-F502-47D4-BB3A-4747A5BDF4EF}"/>
              </a:ext>
            </a:extLst>
          </p:cNvPr>
          <p:cNvSpPr/>
          <p:nvPr/>
        </p:nvSpPr>
        <p:spPr>
          <a:xfrm>
            <a:off x="6166959" y="3010907"/>
            <a:ext cx="1685492" cy="583270"/>
          </a:xfrm>
          <a:prstGeom prst="downArrow">
            <a:avLst>
              <a:gd name="adj1" fmla="val 33333"/>
              <a:gd name="adj2" fmla="val 541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EB5179E1-5718-44DE-9821-AF5D5EA28A67}"/>
              </a:ext>
            </a:extLst>
          </p:cNvPr>
          <p:cNvSpPr/>
          <p:nvPr/>
        </p:nvSpPr>
        <p:spPr>
          <a:xfrm>
            <a:off x="6564463" y="3640868"/>
            <a:ext cx="2064328" cy="615262"/>
          </a:xfrm>
          <a:prstGeom prst="wedgeRoundRectCallout">
            <a:avLst>
              <a:gd name="adj1" fmla="val -65007"/>
              <a:gd name="adj2" fmla="val -4867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了解しました</a:t>
            </a:r>
          </a:p>
        </p:txBody>
      </p:sp>
      <p:sp>
        <p:nvSpPr>
          <p:cNvPr id="39" name="矢印: 下 38">
            <a:extLst>
              <a:ext uri="{FF2B5EF4-FFF2-40B4-BE49-F238E27FC236}">
                <a16:creationId xmlns:a16="http://schemas.microsoft.com/office/drawing/2014/main" id="{20C578C2-6944-44CF-93CA-D17CC3FFC6DA}"/>
              </a:ext>
            </a:extLst>
          </p:cNvPr>
          <p:cNvSpPr/>
          <p:nvPr/>
        </p:nvSpPr>
        <p:spPr>
          <a:xfrm>
            <a:off x="6170502" y="4344329"/>
            <a:ext cx="1685492" cy="583270"/>
          </a:xfrm>
          <a:prstGeom prst="downArrow">
            <a:avLst>
              <a:gd name="adj1" fmla="val 33333"/>
              <a:gd name="adj2" fmla="val 541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承認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吹き出し: 角を丸めた四角形 39">
            <a:extLst>
              <a:ext uri="{FF2B5EF4-FFF2-40B4-BE49-F238E27FC236}">
                <a16:creationId xmlns:a16="http://schemas.microsoft.com/office/drawing/2014/main" id="{A54F1B3C-1B85-4BF6-94DB-97553A518200}"/>
              </a:ext>
            </a:extLst>
          </p:cNvPr>
          <p:cNvSpPr/>
          <p:nvPr/>
        </p:nvSpPr>
        <p:spPr>
          <a:xfrm>
            <a:off x="5429919" y="4999495"/>
            <a:ext cx="2064328" cy="746607"/>
          </a:xfrm>
          <a:prstGeom prst="wedgeRoundRectCallout">
            <a:avLst>
              <a:gd name="adj1" fmla="val 62510"/>
              <a:gd name="adj2" fmla="val -31347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契約書を</a:t>
            </a:r>
            <a:b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出力しておきます</a:t>
            </a:r>
          </a:p>
        </p:txBody>
      </p:sp>
    </p:spTree>
    <p:extLst>
      <p:ext uri="{BB962C8B-B14F-4D97-AF65-F5344CB8AC3E}">
        <p14:creationId xmlns:p14="http://schemas.microsoft.com/office/powerpoint/2010/main" val="291152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03E12D7-E545-4D9A-A50D-4DB7742E38F6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E65F325-6AD5-41D5-927F-75510F060A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4951" y="288989"/>
            <a:ext cx="7886700" cy="468313"/>
          </a:xfrm>
        </p:spPr>
        <p:txBody>
          <a:bodyPr>
            <a:norm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データの集計</a:t>
            </a:r>
            <a:endParaRPr kumimoji="1"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31D7586-604A-4D49-8C41-9AB46F42201B}"/>
              </a:ext>
            </a:extLst>
          </p:cNvPr>
          <p:cNvSpPr/>
          <p:nvPr/>
        </p:nvSpPr>
        <p:spPr>
          <a:xfrm>
            <a:off x="287179" y="5991139"/>
            <a:ext cx="8607439" cy="662044"/>
          </a:xfrm>
          <a:prstGeom prst="rect">
            <a:avLst/>
          </a:prstGeom>
          <a:solidFill>
            <a:srgbClr val="FFE1E1"/>
          </a:solidFill>
          <a:ln w="28575">
            <a:solidFill>
              <a:srgbClr val="E5092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一覧表示だけでなく集計も出来るので、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全体感を把握できます！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729645D5-7B18-49D8-993C-0B9FD9C18A8C}"/>
              </a:ext>
            </a:extLst>
          </p:cNvPr>
          <p:cNvSpPr/>
          <p:nvPr/>
        </p:nvSpPr>
        <p:spPr>
          <a:xfrm>
            <a:off x="281745" y="5996317"/>
            <a:ext cx="2073354" cy="656866"/>
          </a:xfrm>
          <a:prstGeom prst="homePlate">
            <a:avLst/>
          </a:prstGeom>
          <a:solidFill>
            <a:srgbClr val="E509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Point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8A03EB8-AA18-40BB-94E6-8C219BC98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1" y="5971557"/>
            <a:ext cx="635737" cy="635737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ECF77DF-F310-4497-89AA-D96620AC735C}"/>
              </a:ext>
            </a:extLst>
          </p:cNvPr>
          <p:cNvSpPr/>
          <p:nvPr/>
        </p:nvSpPr>
        <p:spPr>
          <a:xfrm>
            <a:off x="0" y="767927"/>
            <a:ext cx="9144000" cy="26143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146" name="Picture 2" descr="https://kintone.cybozu.co.jp/jp/2014/images/feature/application/img_1_1.jpg">
            <a:extLst>
              <a:ext uri="{FF2B5EF4-FFF2-40B4-BE49-F238E27FC236}">
                <a16:creationId xmlns:a16="http://schemas.microsoft.com/office/drawing/2014/main" id="{BDF92698-2E21-4FCD-AB65-7DAF70A2B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1" y="2754092"/>
            <a:ext cx="5862834" cy="30804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kintone.cybozu.co.jp/jp/2014/images/feature/application/img_1_2.jpg">
            <a:extLst>
              <a:ext uri="{FF2B5EF4-FFF2-40B4-BE49-F238E27FC236}">
                <a16:creationId xmlns:a16="http://schemas.microsoft.com/office/drawing/2014/main" id="{F32A7436-2A46-4240-B804-38BA7296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5" y="926988"/>
            <a:ext cx="4370282" cy="22962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4028C9-6B41-4F33-B122-73FC4AF632CE}"/>
              </a:ext>
            </a:extLst>
          </p:cNvPr>
          <p:cNvSpPr txBox="1"/>
          <p:nvPr/>
        </p:nvSpPr>
        <p:spPr>
          <a:xfrm>
            <a:off x="6417431" y="3673390"/>
            <a:ext cx="24771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ただ単にデータを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蓄積するだけでなく、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様々な確度から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集計することも可能です。</a:t>
            </a: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ワンクリックで</a:t>
            </a:r>
            <a:b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グラフ表示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できるため、</a:t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集計の手間も省くことが</a:t>
            </a:r>
            <a:b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出来ます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A1FDF03-2113-4827-B1BE-B86B15F21D21}"/>
              </a:ext>
            </a:extLst>
          </p:cNvPr>
          <p:cNvSpPr txBox="1"/>
          <p:nvPr/>
        </p:nvSpPr>
        <p:spPr>
          <a:xfrm>
            <a:off x="4933772" y="1174641"/>
            <a:ext cx="4343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豊富なグラフの種類</a:t>
            </a:r>
            <a:endParaRPr kumimoji="1" lang="en-US" altLang="ja-JP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条件設定で簡単に</a:t>
            </a:r>
            <a:endParaRPr kumimoji="1" lang="en-US" altLang="ja-JP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グラフ作成が可能！</a:t>
            </a:r>
            <a:endParaRPr kumimoji="1"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656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A8DE99F-45EE-4466-98E6-9DAD8E2883AF}"/>
              </a:ext>
            </a:extLst>
          </p:cNvPr>
          <p:cNvSpPr/>
          <p:nvPr/>
        </p:nvSpPr>
        <p:spPr>
          <a:xfrm>
            <a:off x="7906478" y="6335308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角丸四角形 49">
            <a:extLst>
              <a:ext uri="{FF2B5EF4-FFF2-40B4-BE49-F238E27FC236}">
                <a16:creationId xmlns:a16="http://schemas.microsoft.com/office/drawing/2014/main" id="{33AC2322-D21E-4776-9747-BBDEA50DBFAB}"/>
              </a:ext>
            </a:extLst>
          </p:cNvPr>
          <p:cNvSpPr/>
          <p:nvPr/>
        </p:nvSpPr>
        <p:spPr>
          <a:xfrm>
            <a:off x="169560" y="845822"/>
            <a:ext cx="4309416" cy="2858028"/>
          </a:xfrm>
          <a:prstGeom prst="roundRect">
            <a:avLst>
              <a:gd name="adj" fmla="val 8719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4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角丸四角形 49">
            <a:extLst>
              <a:ext uri="{FF2B5EF4-FFF2-40B4-BE49-F238E27FC236}">
                <a16:creationId xmlns:a16="http://schemas.microsoft.com/office/drawing/2014/main" id="{D1F82831-6251-4EB3-B2F5-F46040F22A20}"/>
              </a:ext>
            </a:extLst>
          </p:cNvPr>
          <p:cNvSpPr/>
          <p:nvPr/>
        </p:nvSpPr>
        <p:spPr>
          <a:xfrm>
            <a:off x="4640239" y="845821"/>
            <a:ext cx="4352118" cy="2858028"/>
          </a:xfrm>
          <a:prstGeom prst="roundRect">
            <a:avLst>
              <a:gd name="adj" fmla="val 8719"/>
            </a:avLst>
          </a:prstGeom>
          <a:solidFill>
            <a:srgbClr val="FFEBE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角丸四角形 49">
            <a:extLst>
              <a:ext uri="{FF2B5EF4-FFF2-40B4-BE49-F238E27FC236}">
                <a16:creationId xmlns:a16="http://schemas.microsoft.com/office/drawing/2014/main" id="{3D25C432-68F0-4F7E-93E2-38FF64058BB3}"/>
              </a:ext>
            </a:extLst>
          </p:cNvPr>
          <p:cNvSpPr/>
          <p:nvPr/>
        </p:nvSpPr>
        <p:spPr>
          <a:xfrm>
            <a:off x="169560" y="3831549"/>
            <a:ext cx="4309416" cy="2858028"/>
          </a:xfrm>
          <a:prstGeom prst="roundRect">
            <a:avLst>
              <a:gd name="adj" fmla="val 8719"/>
            </a:avLst>
          </a:prstGeom>
          <a:solidFill>
            <a:srgbClr val="FFECA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49">
            <a:extLst>
              <a:ext uri="{FF2B5EF4-FFF2-40B4-BE49-F238E27FC236}">
                <a16:creationId xmlns:a16="http://schemas.microsoft.com/office/drawing/2014/main" id="{FA4622D9-A136-45A5-9D2A-8F9FF356DE40}"/>
              </a:ext>
            </a:extLst>
          </p:cNvPr>
          <p:cNvSpPr/>
          <p:nvPr/>
        </p:nvSpPr>
        <p:spPr>
          <a:xfrm>
            <a:off x="4640239" y="3831550"/>
            <a:ext cx="4352118" cy="2858028"/>
          </a:xfrm>
          <a:prstGeom prst="roundRect">
            <a:avLst>
              <a:gd name="adj" fmla="val 8719"/>
            </a:avLst>
          </a:prstGeom>
          <a:solidFill>
            <a:srgbClr val="CCFECA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54245" t="43071" r="13715" b="35402"/>
          <a:stretch/>
        </p:blipFill>
        <p:spPr>
          <a:xfrm>
            <a:off x="4942070" y="4519525"/>
            <a:ext cx="3748456" cy="14166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699678" y="6258950"/>
            <a:ext cx="324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前回差分内容が一目瞭然！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46324" y="6132717"/>
            <a:ext cx="341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入力ミス防止、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参照権限！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 descr="契約書管理_-_秘密保持契約（NDA）_-_レコードの詳細.png"/>
          <p:cNvPicPr>
            <a:picLocks noChangeAspect="1"/>
          </p:cNvPicPr>
          <p:nvPr/>
        </p:nvPicPr>
        <p:blipFill rotWithShape="1">
          <a:blip r:embed="rId4"/>
          <a:srcRect l="6111" t="32813" b="6984"/>
          <a:stretch/>
        </p:blipFill>
        <p:spPr>
          <a:xfrm>
            <a:off x="247379" y="1494178"/>
            <a:ext cx="4086367" cy="13418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778953" y="2972158"/>
            <a:ext cx="309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データに関するやりとりがその場で、出来る！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フローチャート: 処理 25"/>
          <p:cNvSpPr/>
          <p:nvPr/>
        </p:nvSpPr>
        <p:spPr>
          <a:xfrm>
            <a:off x="2673926" y="1452613"/>
            <a:ext cx="1689714" cy="1399935"/>
          </a:xfrm>
          <a:prstGeom prst="flowChartProcess">
            <a:avLst/>
          </a:prstGeom>
          <a:ln w="38100">
            <a:solidFill>
              <a:srgbClr val="FC525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/>
          <a:srcRect l="8410" t="5336" b="11524"/>
          <a:stretch/>
        </p:blipFill>
        <p:spPr>
          <a:xfrm>
            <a:off x="300153" y="4408985"/>
            <a:ext cx="1615669" cy="1178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4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r="4869" b="28333"/>
          <a:stretch>
            <a:fillRect/>
          </a:stretch>
        </p:blipFill>
        <p:spPr bwMode="auto">
          <a:xfrm>
            <a:off x="1417134" y="4675520"/>
            <a:ext cx="2916612" cy="148057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r="51787" b="30300"/>
          <a:stretch/>
        </p:blipFill>
        <p:spPr>
          <a:xfrm>
            <a:off x="5083622" y="1550435"/>
            <a:ext cx="3025960" cy="13807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/>
        </p:blipFill>
        <p:spPr bwMode="auto">
          <a:xfrm>
            <a:off x="7893015" y="1466110"/>
            <a:ext cx="745932" cy="158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5228852" y="3149315"/>
            <a:ext cx="324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やり忘れ確認漏れを防止！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2266DE45-7088-4EBD-8E0D-AADA2D2C88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3630" y="341105"/>
            <a:ext cx="7886700" cy="47783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他にも沢山のメリットが！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CBBFEA2-4503-4458-AF4B-556730C1D407}"/>
              </a:ext>
            </a:extLst>
          </p:cNvPr>
          <p:cNvSpPr txBox="1"/>
          <p:nvPr/>
        </p:nvSpPr>
        <p:spPr>
          <a:xfrm>
            <a:off x="530800" y="1009845"/>
            <a:ext cx="358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コメント機能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B4E6FB3-7479-4D86-8E07-ADE6076E7400}"/>
              </a:ext>
            </a:extLst>
          </p:cNvPr>
          <p:cNvSpPr txBox="1"/>
          <p:nvPr/>
        </p:nvSpPr>
        <p:spPr>
          <a:xfrm>
            <a:off x="4998524" y="978234"/>
            <a:ext cx="358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C5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PUSH</a:t>
            </a:r>
            <a:r>
              <a:rPr kumimoji="1" lang="ja-JP" altLang="en-US" sz="2000" b="1" dirty="0">
                <a:solidFill>
                  <a:srgbClr val="FC5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通知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FDE6761-D6EB-4E5B-90D0-F64024B0AD79}"/>
              </a:ext>
            </a:extLst>
          </p:cNvPr>
          <p:cNvSpPr txBox="1"/>
          <p:nvPr/>
        </p:nvSpPr>
        <p:spPr>
          <a:xfrm>
            <a:off x="340099" y="3981615"/>
            <a:ext cx="394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EEB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変更履歴</a:t>
            </a:r>
            <a:endParaRPr kumimoji="1" lang="ja-JP" altLang="en-US" sz="2000" b="1" dirty="0">
              <a:solidFill>
                <a:srgbClr val="EEB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42D51D7-C4C9-43CD-82ED-2DFD63633EDA}"/>
              </a:ext>
            </a:extLst>
          </p:cNvPr>
          <p:cNvSpPr txBox="1"/>
          <p:nvPr/>
        </p:nvSpPr>
        <p:spPr>
          <a:xfrm>
            <a:off x="5021526" y="3967896"/>
            <a:ext cx="358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柔軟なアクセス権の設定</a:t>
            </a:r>
            <a:endParaRPr kumimoji="1" lang="ja-JP" alt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35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EA0337-44A7-400C-888C-8DC5CB9A41C7}"/>
              </a:ext>
            </a:extLst>
          </p:cNvPr>
          <p:cNvSpPr/>
          <p:nvPr/>
        </p:nvSpPr>
        <p:spPr>
          <a:xfrm>
            <a:off x="0" y="2859298"/>
            <a:ext cx="9144000" cy="126827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価　格</a:t>
            </a:r>
            <a:endParaRPr lang="en-US" altLang="ja-JP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62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92FE8760-60E4-4F38-8EFC-9DE7666B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753"/>
            <a:ext cx="8229600" cy="581826"/>
          </a:xfrm>
        </p:spPr>
        <p:txBody>
          <a:bodyPr/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ワークフローとは</a:t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作業の流れを図式化し可視化したもの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30001EB-1900-4CD2-A910-9AA4CAAB1202}"/>
              </a:ext>
            </a:extLst>
          </p:cNvPr>
          <p:cNvGrpSpPr/>
          <p:nvPr/>
        </p:nvGrpSpPr>
        <p:grpSpPr>
          <a:xfrm>
            <a:off x="2424909" y="1458132"/>
            <a:ext cx="3961191" cy="1243353"/>
            <a:chOff x="1855257" y="1667261"/>
            <a:chExt cx="4793041" cy="1504457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DC18053-7DC1-4EB2-9A05-5ABE876EC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520" y="2054968"/>
              <a:ext cx="827368" cy="827368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CD74981-3509-46B1-A008-0C3EB912C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094" y="2054968"/>
              <a:ext cx="827368" cy="827368"/>
            </a:xfrm>
            <a:prstGeom prst="rect">
              <a:avLst/>
            </a:prstGeom>
          </p:spPr>
        </p:pic>
        <p:sp>
          <p:nvSpPr>
            <p:cNvPr id="19" name="矢印: 右 18">
              <a:extLst>
                <a:ext uri="{FF2B5EF4-FFF2-40B4-BE49-F238E27FC236}">
                  <a16:creationId xmlns:a16="http://schemas.microsoft.com/office/drawing/2014/main" id="{9BA7ED4D-B698-4494-B712-185BE46D886B}"/>
                </a:ext>
              </a:extLst>
            </p:cNvPr>
            <p:cNvSpPr/>
            <p:nvPr/>
          </p:nvSpPr>
          <p:spPr>
            <a:xfrm>
              <a:off x="3059484" y="2389193"/>
              <a:ext cx="524010" cy="158142"/>
            </a:xfrm>
            <a:prstGeom prst="rightArrow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sp>
          <p:nvSpPr>
            <p:cNvPr id="20" name="矢印: 右 19">
              <a:extLst>
                <a:ext uri="{FF2B5EF4-FFF2-40B4-BE49-F238E27FC236}">
                  <a16:creationId xmlns:a16="http://schemas.microsoft.com/office/drawing/2014/main" id="{AA419EB6-4742-48E5-9DF8-D906D4F1D2A3}"/>
                </a:ext>
              </a:extLst>
            </p:cNvPr>
            <p:cNvSpPr/>
            <p:nvPr/>
          </p:nvSpPr>
          <p:spPr>
            <a:xfrm>
              <a:off x="4920059" y="2389193"/>
              <a:ext cx="524010" cy="158142"/>
            </a:xfrm>
            <a:prstGeom prst="rightArrow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/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F9F211FF-628A-4A6D-BF89-F87F10EB6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633" y="2054932"/>
              <a:ext cx="826665" cy="826665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A0E5B5D1-782D-45CC-A832-076427CF52D1}"/>
                </a:ext>
              </a:extLst>
            </p:cNvPr>
            <p:cNvSpPr txBox="1"/>
            <p:nvPr/>
          </p:nvSpPr>
          <p:spPr>
            <a:xfrm>
              <a:off x="1855257" y="2946262"/>
              <a:ext cx="1071891" cy="22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35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申請者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DEEDEC9D-8F70-44A8-9012-0B334CB48ABA}"/>
                </a:ext>
              </a:extLst>
            </p:cNvPr>
            <p:cNvSpPr txBox="1"/>
            <p:nvPr/>
          </p:nvSpPr>
          <p:spPr>
            <a:xfrm>
              <a:off x="3715832" y="2938371"/>
              <a:ext cx="1071891" cy="22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35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上司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745290E4-6B80-4253-9C21-703847B31B11}"/>
                </a:ext>
              </a:extLst>
            </p:cNvPr>
            <p:cNvSpPr txBox="1"/>
            <p:nvPr/>
          </p:nvSpPr>
          <p:spPr>
            <a:xfrm>
              <a:off x="5576407" y="2946262"/>
              <a:ext cx="1071891" cy="225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35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部長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F70F3C8-1780-4EF3-B813-99F788B6C1AD}"/>
                </a:ext>
              </a:extLst>
            </p:cNvPr>
            <p:cNvSpPr txBox="1"/>
            <p:nvPr/>
          </p:nvSpPr>
          <p:spPr>
            <a:xfrm>
              <a:off x="1855257" y="1667261"/>
              <a:ext cx="1071891" cy="24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35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休暇申請</a:t>
              </a: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44D3A187-09C7-47E8-AA9E-90A31EE3A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709" y="1667383"/>
              <a:ext cx="302069" cy="302069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A0D21937-27F8-4314-99C1-5482ACBF9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931" y="1667383"/>
              <a:ext cx="302069" cy="302069"/>
            </a:xfrm>
            <a:prstGeom prst="rect">
              <a:avLst/>
            </a:prstGeom>
          </p:spPr>
        </p:pic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EFDCF7C0-9BA8-4BD0-98C7-C8661BA5C72D}"/>
              </a:ext>
            </a:extLst>
          </p:cNvPr>
          <p:cNvGrpSpPr/>
          <p:nvPr/>
        </p:nvGrpSpPr>
        <p:grpSpPr>
          <a:xfrm>
            <a:off x="1538065" y="3675882"/>
            <a:ext cx="5728808" cy="1257047"/>
            <a:chOff x="2135251" y="4501483"/>
            <a:chExt cx="7614362" cy="1366123"/>
          </a:xfrm>
        </p:grpSpPr>
        <p:sp>
          <p:nvSpPr>
            <p:cNvPr id="49" name="フローチャート: 処理 48">
              <a:extLst>
                <a:ext uri="{FF2B5EF4-FFF2-40B4-BE49-F238E27FC236}">
                  <a16:creationId xmlns:a16="http://schemas.microsoft.com/office/drawing/2014/main" id="{127BD6D9-7FDC-4A77-8E6A-A116A5D54085}"/>
                </a:ext>
              </a:extLst>
            </p:cNvPr>
            <p:cNvSpPr/>
            <p:nvPr/>
          </p:nvSpPr>
          <p:spPr>
            <a:xfrm>
              <a:off x="2135251" y="4501483"/>
              <a:ext cx="1321275" cy="533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35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申請する</a:t>
              </a:r>
            </a:p>
          </p:txBody>
        </p: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BCCD8934-40E2-46B1-96C0-CE3DE950904C}"/>
                </a:ext>
              </a:extLst>
            </p:cNvPr>
            <p:cNvCxnSpPr>
              <a:stCxn id="49" idx="3"/>
              <a:endCxn id="51" idx="1"/>
            </p:cNvCxnSpPr>
            <p:nvPr/>
          </p:nvCxnSpPr>
          <p:spPr>
            <a:xfrm>
              <a:off x="3456526" y="4768183"/>
              <a:ext cx="18212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フローチャート: 処理 50">
              <a:extLst>
                <a:ext uri="{FF2B5EF4-FFF2-40B4-BE49-F238E27FC236}">
                  <a16:creationId xmlns:a16="http://schemas.microsoft.com/office/drawing/2014/main" id="{43D56AA6-8505-4844-AF29-923E8D69D3C4}"/>
                </a:ext>
              </a:extLst>
            </p:cNvPr>
            <p:cNvSpPr/>
            <p:nvPr/>
          </p:nvSpPr>
          <p:spPr>
            <a:xfrm>
              <a:off x="5277751" y="4501483"/>
              <a:ext cx="1321275" cy="533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35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承認する</a:t>
              </a:r>
            </a:p>
          </p:txBody>
        </p:sp>
        <p:sp>
          <p:nvSpPr>
            <p:cNvPr id="52" name="フローチャート: 処理 51">
              <a:extLst>
                <a:ext uri="{FF2B5EF4-FFF2-40B4-BE49-F238E27FC236}">
                  <a16:creationId xmlns:a16="http://schemas.microsoft.com/office/drawing/2014/main" id="{B034BC6D-C0C7-49C2-B821-C8E451AB73BB}"/>
                </a:ext>
              </a:extLst>
            </p:cNvPr>
            <p:cNvSpPr/>
            <p:nvPr/>
          </p:nvSpPr>
          <p:spPr>
            <a:xfrm>
              <a:off x="5277751" y="5327918"/>
              <a:ext cx="1321275" cy="533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35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差し戻す</a:t>
              </a:r>
            </a:p>
          </p:txBody>
        </p:sp>
        <p:cxnSp>
          <p:nvCxnSpPr>
            <p:cNvPr id="53" name="カギ線コネクタ 16">
              <a:extLst>
                <a:ext uri="{FF2B5EF4-FFF2-40B4-BE49-F238E27FC236}">
                  <a16:creationId xmlns:a16="http://schemas.microsoft.com/office/drawing/2014/main" id="{094FF260-2679-4043-B491-3C8302F30B64}"/>
                </a:ext>
              </a:extLst>
            </p:cNvPr>
            <p:cNvCxnSpPr>
              <a:endCxn id="52" idx="1"/>
            </p:cNvCxnSpPr>
            <p:nvPr/>
          </p:nvCxnSpPr>
          <p:spPr>
            <a:xfrm rot="16200000" flipH="1">
              <a:off x="4531937" y="4848804"/>
              <a:ext cx="817928" cy="673700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C6DF69CE-ACCC-4A03-8BE4-FCA502CD1AE2}"/>
                </a:ext>
              </a:extLst>
            </p:cNvPr>
            <p:cNvCxnSpPr/>
            <p:nvPr/>
          </p:nvCxnSpPr>
          <p:spPr>
            <a:xfrm>
              <a:off x="6607113" y="4759678"/>
              <a:ext cx="183006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カギ線コネクタ 36">
              <a:extLst>
                <a:ext uri="{FF2B5EF4-FFF2-40B4-BE49-F238E27FC236}">
                  <a16:creationId xmlns:a16="http://schemas.microsoft.com/office/drawing/2014/main" id="{47F8F9AE-8D72-4D08-BD14-61D500382E34}"/>
                </a:ext>
              </a:extLst>
            </p:cNvPr>
            <p:cNvCxnSpPr/>
            <p:nvPr/>
          </p:nvCxnSpPr>
          <p:spPr>
            <a:xfrm rot="16200000" flipH="1">
              <a:off x="7678105" y="4847861"/>
              <a:ext cx="817928" cy="66486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フローチャート: 処理 55">
              <a:extLst>
                <a:ext uri="{FF2B5EF4-FFF2-40B4-BE49-F238E27FC236}">
                  <a16:creationId xmlns:a16="http://schemas.microsoft.com/office/drawing/2014/main" id="{282F8834-6213-416E-B3D8-0824BBFB39EB}"/>
                </a:ext>
              </a:extLst>
            </p:cNvPr>
            <p:cNvSpPr/>
            <p:nvPr/>
          </p:nvSpPr>
          <p:spPr>
            <a:xfrm>
              <a:off x="8428338" y="4501483"/>
              <a:ext cx="1321275" cy="533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35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承認する</a:t>
              </a:r>
            </a:p>
          </p:txBody>
        </p:sp>
        <p:sp>
          <p:nvSpPr>
            <p:cNvPr id="57" name="フローチャート: 処理 56">
              <a:extLst>
                <a:ext uri="{FF2B5EF4-FFF2-40B4-BE49-F238E27FC236}">
                  <a16:creationId xmlns:a16="http://schemas.microsoft.com/office/drawing/2014/main" id="{165B7821-92BE-482A-90EE-A2EB731825AD}"/>
                </a:ext>
              </a:extLst>
            </p:cNvPr>
            <p:cNvSpPr/>
            <p:nvPr/>
          </p:nvSpPr>
          <p:spPr>
            <a:xfrm>
              <a:off x="8428338" y="5334205"/>
              <a:ext cx="1321275" cy="5334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35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差し戻す</a:t>
              </a:r>
            </a:p>
          </p:txBody>
        </p:sp>
        <p:cxnSp>
          <p:nvCxnSpPr>
            <p:cNvPr id="58" name="カギ線コネクタ 41">
              <a:extLst>
                <a:ext uri="{FF2B5EF4-FFF2-40B4-BE49-F238E27FC236}">
                  <a16:creationId xmlns:a16="http://schemas.microsoft.com/office/drawing/2014/main" id="{D637A857-D9AC-40FD-941B-ABE39DF66B63}"/>
                </a:ext>
              </a:extLst>
            </p:cNvPr>
            <p:cNvCxnSpPr>
              <a:stCxn id="52" idx="2"/>
              <a:endCxn id="49" idx="2"/>
            </p:cNvCxnSpPr>
            <p:nvPr/>
          </p:nvCxnSpPr>
          <p:spPr>
            <a:xfrm rot="5400000" flipH="1">
              <a:off x="3953921" y="3876851"/>
              <a:ext cx="826435" cy="3142500"/>
            </a:xfrm>
            <a:prstGeom prst="bentConnector3">
              <a:avLst>
                <a:gd name="adj1" fmla="val -27661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カギ線コネクタ 44">
              <a:extLst>
                <a:ext uri="{FF2B5EF4-FFF2-40B4-BE49-F238E27FC236}">
                  <a16:creationId xmlns:a16="http://schemas.microsoft.com/office/drawing/2014/main" id="{62AEAC92-1A63-4EB1-A5C1-18B95236F862}"/>
                </a:ext>
              </a:extLst>
            </p:cNvPr>
            <p:cNvCxnSpPr>
              <a:stCxn id="57" idx="2"/>
              <a:endCxn id="49" idx="2"/>
            </p:cNvCxnSpPr>
            <p:nvPr/>
          </p:nvCxnSpPr>
          <p:spPr>
            <a:xfrm rot="5400000" flipH="1">
              <a:off x="5526072" y="2304701"/>
              <a:ext cx="832722" cy="6293087"/>
            </a:xfrm>
            <a:prstGeom prst="bentConnector3">
              <a:avLst>
                <a:gd name="adj1" fmla="val -27452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下矢印 29">
            <a:extLst>
              <a:ext uri="{FF2B5EF4-FFF2-40B4-BE49-F238E27FC236}">
                <a16:creationId xmlns:a16="http://schemas.microsoft.com/office/drawing/2014/main" id="{7E640B76-AFA3-4328-926A-5D6FE365A621}"/>
              </a:ext>
            </a:extLst>
          </p:cNvPr>
          <p:cNvSpPr/>
          <p:nvPr/>
        </p:nvSpPr>
        <p:spPr>
          <a:xfrm>
            <a:off x="3832614" y="2954594"/>
            <a:ext cx="1133625" cy="543044"/>
          </a:xfrm>
          <a:prstGeom prst="downArrow">
            <a:avLst>
              <a:gd name="adj1" fmla="val 50000"/>
              <a:gd name="adj2" fmla="val 6524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schemeClr val="dk1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2812DEA-BCAD-4EE8-AFDF-04EE7509DCDC}"/>
              </a:ext>
            </a:extLst>
          </p:cNvPr>
          <p:cNvSpPr txBox="1"/>
          <p:nvPr/>
        </p:nvSpPr>
        <p:spPr>
          <a:xfrm>
            <a:off x="4941450" y="3044840"/>
            <a:ext cx="21780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業務フロー図にすると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76BD2ED-DE14-45AC-9F71-B702528529D5}"/>
              </a:ext>
            </a:extLst>
          </p:cNvPr>
          <p:cNvSpPr/>
          <p:nvPr/>
        </p:nvSpPr>
        <p:spPr>
          <a:xfrm>
            <a:off x="7879303" y="6317673"/>
            <a:ext cx="1264697" cy="4163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77F5BE0-D765-43AD-B14E-D0B6715497C2}"/>
              </a:ext>
            </a:extLst>
          </p:cNvPr>
          <p:cNvSpPr/>
          <p:nvPr/>
        </p:nvSpPr>
        <p:spPr>
          <a:xfrm>
            <a:off x="554182" y="5373569"/>
            <a:ext cx="8035636" cy="12073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タイトル 9">
            <a:extLst>
              <a:ext uri="{FF2B5EF4-FFF2-40B4-BE49-F238E27FC236}">
                <a16:creationId xmlns:a16="http://schemas.microsoft.com/office/drawing/2014/main" id="{B2098035-0929-4817-BD6F-A23F665A5185}"/>
              </a:ext>
            </a:extLst>
          </p:cNvPr>
          <p:cNvSpPr txBox="1">
            <a:spLocks/>
          </p:cNvSpPr>
          <p:nvPr/>
        </p:nvSpPr>
        <p:spPr>
          <a:xfrm>
            <a:off x="1195360" y="5489382"/>
            <a:ext cx="6753280" cy="993957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178" rtl="0" eaLnBrk="1" latinLnBrk="0" hangingPunct="1">
              <a:spcBef>
                <a:spcPct val="0"/>
              </a:spcBef>
              <a:buNone/>
              <a:defRPr kumimoji="1" sz="3300" b="1" kern="1200" spc="3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ja-JP" altLang="en-US" sz="1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ワークフローを</a:t>
            </a:r>
            <a:r>
              <a:rPr lang="en-US" altLang="ja-JP" sz="1600" b="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 sz="1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で始めると</a:t>
            </a:r>
            <a:br>
              <a:rPr lang="en-US" altLang="ja-JP" sz="1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仕事の効率化、業務の可視化、ペーパーレス化</a:t>
            </a:r>
            <a:br>
              <a:rPr lang="en-US" altLang="ja-JP" sz="1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という大きなメリットがあります。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320344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CF81FD7-ED78-450C-B569-C26889F5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019899"/>
            <a:ext cx="8229600" cy="581826"/>
          </a:xfrm>
        </p:spPr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こんなことありませんか？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37E252F-F329-4987-AD4D-BBB5F21E2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59" y="3640320"/>
            <a:ext cx="1100291" cy="110029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9161CED-1144-4291-B66B-6A9CED747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3" y="3644546"/>
            <a:ext cx="1100291" cy="110029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DE83B5E-70AE-4898-A89D-34FD4C020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08" y="3644546"/>
            <a:ext cx="1100291" cy="110029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6E67674-8024-493C-9389-B6950A235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35" y="3640320"/>
            <a:ext cx="1100291" cy="1100291"/>
          </a:xfrm>
          <a:prstGeom prst="rect">
            <a:avLst/>
          </a:prstGeom>
        </p:spPr>
      </p:pic>
      <p:pic>
        <p:nvPicPr>
          <p:cNvPr id="16" name="Picture 2" descr="悩む人">
            <a:extLst>
              <a:ext uri="{FF2B5EF4-FFF2-40B4-BE49-F238E27FC236}">
                <a16:creationId xmlns:a16="http://schemas.microsoft.com/office/drawing/2014/main" id="{B8042A9F-AE54-4C30-8F1D-CAB8A87CB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3" t="6500" r="39213" b="82621"/>
          <a:stretch/>
        </p:blipFill>
        <p:spPr bwMode="auto">
          <a:xfrm>
            <a:off x="2270254" y="3120191"/>
            <a:ext cx="452984" cy="5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悩む人">
            <a:extLst>
              <a:ext uri="{FF2B5EF4-FFF2-40B4-BE49-F238E27FC236}">
                <a16:creationId xmlns:a16="http://schemas.microsoft.com/office/drawing/2014/main" id="{95A8C949-C525-40B9-9CBC-40B21167A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3" t="6500" r="39213" b="82621"/>
          <a:stretch/>
        </p:blipFill>
        <p:spPr bwMode="auto">
          <a:xfrm>
            <a:off x="3824674" y="3120191"/>
            <a:ext cx="452984" cy="5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悩む人">
            <a:extLst>
              <a:ext uri="{FF2B5EF4-FFF2-40B4-BE49-F238E27FC236}">
                <a16:creationId xmlns:a16="http://schemas.microsoft.com/office/drawing/2014/main" id="{4481B442-513D-4D56-91B1-5921972C8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3" t="6500" r="39213" b="82621"/>
          <a:stretch/>
        </p:blipFill>
        <p:spPr bwMode="auto">
          <a:xfrm>
            <a:off x="5379094" y="3120191"/>
            <a:ext cx="452984" cy="5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悩む人">
            <a:extLst>
              <a:ext uri="{FF2B5EF4-FFF2-40B4-BE49-F238E27FC236}">
                <a16:creationId xmlns:a16="http://schemas.microsoft.com/office/drawing/2014/main" id="{9E8E45D3-CFDD-4100-8BDF-FA1C569DD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3" t="6500" r="39213" b="82621"/>
          <a:stretch/>
        </p:blipFill>
        <p:spPr bwMode="auto">
          <a:xfrm>
            <a:off x="6933514" y="3120191"/>
            <a:ext cx="452984" cy="5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8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92FE8760-60E4-4F38-8EFC-9DE7666B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0" y="909969"/>
            <a:ext cx="9052560" cy="581826"/>
          </a:xfrm>
        </p:spPr>
        <p:txBody>
          <a:bodyPr/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紙でのやりとりで時間の無駄や管理の手間が発生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020D8C1-D7F8-41E0-A81E-B8BE88EF8A9C}"/>
              </a:ext>
            </a:extLst>
          </p:cNvPr>
          <p:cNvSpPr txBox="1"/>
          <p:nvPr/>
        </p:nvSpPr>
        <p:spPr>
          <a:xfrm>
            <a:off x="323082" y="4360816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時間のかかる書類やり取り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DC8BABF-2A28-431B-B8A8-F539CD110115}"/>
              </a:ext>
            </a:extLst>
          </p:cNvPr>
          <p:cNvSpPr txBox="1"/>
          <p:nvPr/>
        </p:nvSpPr>
        <p:spPr>
          <a:xfrm>
            <a:off x="556571" y="4930569"/>
            <a:ext cx="25120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郵送の場合、往復で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書類の移動だけで、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96</a:t>
            </a: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時間もかかっている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DB8A35C-8BEC-4378-8C3C-D2EB8E0F5741}"/>
              </a:ext>
            </a:extLst>
          </p:cNvPr>
          <p:cNvSpPr txBox="1"/>
          <p:nvPr/>
        </p:nvSpPr>
        <p:spPr>
          <a:xfrm>
            <a:off x="3150291" y="4383849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突然求められる確認・承認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4E482E5-B901-42AB-991D-0FAEC9919D71}"/>
              </a:ext>
            </a:extLst>
          </p:cNvPr>
          <p:cNvSpPr txBox="1"/>
          <p:nvPr/>
        </p:nvSpPr>
        <p:spPr>
          <a:xfrm>
            <a:off x="3231330" y="4962899"/>
            <a:ext cx="28589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他の業務中でもおかまいなしに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突然処理を求められる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自分のタイミングで処理できない。</a:t>
            </a: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5DAF4F79-0EF4-4501-9DD0-3759A92D83DE}"/>
              </a:ext>
            </a:extLst>
          </p:cNvPr>
          <p:cNvGrpSpPr/>
          <p:nvPr/>
        </p:nvGrpSpPr>
        <p:grpSpPr>
          <a:xfrm>
            <a:off x="3629407" y="2018891"/>
            <a:ext cx="1957645" cy="1994415"/>
            <a:chOff x="4815184" y="1671240"/>
            <a:chExt cx="2610193" cy="2659220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26961592-6BE5-4C98-ABBE-AE272F3B5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482">
              <a:off x="4877215" y="3271962"/>
              <a:ext cx="755825" cy="7558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ACCF49EF-67D9-4BC1-AB4E-5F8166D30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3924">
              <a:off x="5674280" y="3574635"/>
              <a:ext cx="755825" cy="7558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A5459192-8C35-4D4D-BFDD-6DCAE8D43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8970">
              <a:off x="6669552" y="2461226"/>
              <a:ext cx="755825" cy="755825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B755E134-557C-4441-9581-A7D08DD2A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8453">
              <a:off x="6538852" y="3313923"/>
              <a:ext cx="755825" cy="755825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D6A4A64E-A923-4FD6-AD8D-A00EA0C28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7809">
              <a:off x="5365672" y="1736434"/>
              <a:ext cx="755825" cy="755825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C9EDC24B-B29D-484E-A635-14DECD40F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0247">
              <a:off x="4815184" y="2423503"/>
              <a:ext cx="755825" cy="755825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C31C698D-8E8B-42FB-8DD5-41BA361D9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0967">
              <a:off x="6121652" y="1671240"/>
              <a:ext cx="755825" cy="755825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4EEC478A-6E82-4AD7-9FE3-9B5E4F83C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005" y="2114347"/>
              <a:ext cx="1515248" cy="1515248"/>
            </a:xfrm>
            <a:prstGeom prst="rect">
              <a:avLst/>
            </a:prstGeom>
          </p:spPr>
        </p:pic>
        <p:pic>
          <p:nvPicPr>
            <p:cNvPr id="35" name="Picture 2" descr="悩む人">
              <a:extLst>
                <a:ext uri="{FF2B5EF4-FFF2-40B4-BE49-F238E27FC236}">
                  <a16:creationId xmlns:a16="http://schemas.microsoft.com/office/drawing/2014/main" id="{81D8ABFD-F379-4901-9986-983EB83C1A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3" t="6500" r="39213" b="82621"/>
            <a:stretch/>
          </p:blipFill>
          <p:spPr bwMode="auto">
            <a:xfrm>
              <a:off x="6371084" y="1925610"/>
              <a:ext cx="603979" cy="69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39CEA2F-127A-4A26-9D63-D5DE89AF8BF9}"/>
              </a:ext>
            </a:extLst>
          </p:cNvPr>
          <p:cNvSpPr txBox="1"/>
          <p:nvPr/>
        </p:nvSpPr>
        <p:spPr>
          <a:xfrm>
            <a:off x="6205455" y="4360816"/>
            <a:ext cx="23367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進捗状況が不明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D91A012-2061-467C-A9E0-782A4EFF1367}"/>
              </a:ext>
            </a:extLst>
          </p:cNvPr>
          <p:cNvSpPr txBox="1"/>
          <p:nvPr/>
        </p:nvSpPr>
        <p:spPr>
          <a:xfrm>
            <a:off x="5975559" y="4930570"/>
            <a:ext cx="2858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どこで時間がかかっているのか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今誰が作業をしているのか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わからない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紙だと紛失リスクも高い。</a:t>
            </a:r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EDC093F1-40D0-4268-A434-AA3127CFD8C8}"/>
              </a:ext>
            </a:extLst>
          </p:cNvPr>
          <p:cNvGrpSpPr/>
          <p:nvPr/>
        </p:nvGrpSpPr>
        <p:grpSpPr>
          <a:xfrm>
            <a:off x="6205455" y="1735000"/>
            <a:ext cx="2283413" cy="2294047"/>
            <a:chOff x="8440039" y="1230623"/>
            <a:chExt cx="3044551" cy="3058729"/>
          </a:xfrm>
        </p:grpSpPr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2CD10A39-E072-49DC-9D90-3C8D4D172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4147" y="1230623"/>
              <a:ext cx="1787762" cy="1787762"/>
            </a:xfrm>
            <a:prstGeom prst="rect">
              <a:avLst/>
            </a:prstGeom>
          </p:spPr>
        </p:pic>
        <p:sp>
          <p:nvSpPr>
            <p:cNvPr id="76" name="矢印: 環状 75">
              <a:extLst>
                <a:ext uri="{FF2B5EF4-FFF2-40B4-BE49-F238E27FC236}">
                  <a16:creationId xmlns:a16="http://schemas.microsoft.com/office/drawing/2014/main" id="{42963A72-599A-46DF-9026-485B8687C93C}"/>
                </a:ext>
              </a:extLst>
            </p:cNvPr>
            <p:cNvSpPr/>
            <p:nvPr/>
          </p:nvSpPr>
          <p:spPr>
            <a:xfrm rot="16200000">
              <a:off x="8520765" y="2684016"/>
              <a:ext cx="1271010" cy="1432461"/>
            </a:xfrm>
            <a:prstGeom prst="circularArrow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7" name="矢印: 環状 76">
              <a:extLst>
                <a:ext uri="{FF2B5EF4-FFF2-40B4-BE49-F238E27FC236}">
                  <a16:creationId xmlns:a16="http://schemas.microsoft.com/office/drawing/2014/main" id="{8A9B6787-7648-409A-9F44-5BF22E5DD534}"/>
                </a:ext>
              </a:extLst>
            </p:cNvPr>
            <p:cNvSpPr/>
            <p:nvPr/>
          </p:nvSpPr>
          <p:spPr>
            <a:xfrm rot="5400000">
              <a:off x="10140874" y="2692036"/>
              <a:ext cx="1310135" cy="1377297"/>
            </a:xfrm>
            <a:prstGeom prst="circularArrow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64550D33-8802-47DF-9ECC-50864A85B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814" y="2861185"/>
              <a:ext cx="1428167" cy="1428167"/>
            </a:xfrm>
            <a:prstGeom prst="rect">
              <a:avLst/>
            </a:prstGeom>
          </p:spPr>
        </p:pic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A3BA6C48-B01A-4991-BD2F-F5FB88D45BA6}"/>
              </a:ext>
            </a:extLst>
          </p:cNvPr>
          <p:cNvGrpSpPr/>
          <p:nvPr/>
        </p:nvGrpSpPr>
        <p:grpSpPr>
          <a:xfrm>
            <a:off x="337048" y="1932357"/>
            <a:ext cx="2771931" cy="1974166"/>
            <a:chOff x="428872" y="1567162"/>
            <a:chExt cx="3695908" cy="2632221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09A64B6B-F6E6-4507-B7BA-73D45C57E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343" y="2534964"/>
              <a:ext cx="755825" cy="755825"/>
            </a:xfrm>
            <a:prstGeom prst="rect">
              <a:avLst/>
            </a:prstGeom>
          </p:spPr>
        </p:pic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905F3E27-B1B8-46B7-AD18-FACB47B1B809}"/>
                </a:ext>
              </a:extLst>
            </p:cNvPr>
            <p:cNvSpPr/>
            <p:nvPr/>
          </p:nvSpPr>
          <p:spPr>
            <a:xfrm>
              <a:off x="1794376" y="3389240"/>
              <a:ext cx="929943" cy="308711"/>
            </a:xfrm>
            <a:prstGeom prst="rightArrow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AAE49A25-A35B-46CB-AC0E-FBF476A23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539" y="1606523"/>
              <a:ext cx="1131868" cy="1131868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95C2F6A6-8C83-4C39-B30C-3C9999A16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42" y="1567162"/>
              <a:ext cx="1131868" cy="1131868"/>
            </a:xfrm>
            <a:prstGeom prst="rect">
              <a:avLst/>
            </a:prstGeom>
          </p:spPr>
        </p:pic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289AFAF3-7C25-4C2D-918C-C57B6DF27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2" y="2732328"/>
              <a:ext cx="1467055" cy="1467055"/>
            </a:xfrm>
            <a:prstGeom prst="rect">
              <a:avLst/>
            </a:prstGeom>
          </p:spPr>
        </p:pic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BED85883-5ABF-4FA4-B74A-0EF2966B2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725" y="2726850"/>
              <a:ext cx="1467055" cy="1467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44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92FE8760-60E4-4F38-8EFC-9DE7666B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79" y="987477"/>
            <a:ext cx="8229600" cy="581826"/>
          </a:xfrm>
        </p:spPr>
        <p:txBody>
          <a:bodyPr/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手作業での管理・保管場所の確保が必要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1730E9B-3684-48B3-86A1-A3C285CC5640}"/>
              </a:ext>
            </a:extLst>
          </p:cNvPr>
          <p:cNvGrpSpPr/>
          <p:nvPr/>
        </p:nvGrpSpPr>
        <p:grpSpPr>
          <a:xfrm>
            <a:off x="878341" y="2043005"/>
            <a:ext cx="1748483" cy="1925405"/>
            <a:chOff x="1025977" y="1290979"/>
            <a:chExt cx="2331311" cy="256720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04495596-DAB3-4472-9B75-E17BB4D72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977" y="2125832"/>
              <a:ext cx="1732354" cy="1732354"/>
            </a:xfrm>
            <a:prstGeom prst="rect">
              <a:avLst/>
            </a:prstGeom>
          </p:spPr>
        </p:pic>
        <p:sp>
          <p:nvSpPr>
            <p:cNvPr id="14" name="吹き出し: 円形 13">
              <a:extLst>
                <a:ext uri="{FF2B5EF4-FFF2-40B4-BE49-F238E27FC236}">
                  <a16:creationId xmlns:a16="http://schemas.microsoft.com/office/drawing/2014/main" id="{B400662D-D5BD-43CA-955A-CBFFC7232F64}"/>
                </a:ext>
              </a:extLst>
            </p:cNvPr>
            <p:cNvSpPr/>
            <p:nvPr/>
          </p:nvSpPr>
          <p:spPr>
            <a:xfrm>
              <a:off x="1780674" y="1290979"/>
              <a:ext cx="1576614" cy="1452221"/>
            </a:xfrm>
            <a:prstGeom prst="wedgeEllipseCallout">
              <a:avLst>
                <a:gd name="adj1" fmla="val -19495"/>
                <a:gd name="adj2" fmla="val 62249"/>
              </a:avLst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35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EEF23742-B74F-4670-9386-89A243651FE9}"/>
                </a:ext>
              </a:extLst>
            </p:cNvPr>
            <p:cNvGrpSpPr/>
            <p:nvPr/>
          </p:nvGrpSpPr>
          <p:grpSpPr>
            <a:xfrm>
              <a:off x="1935353" y="1446465"/>
              <a:ext cx="1301051" cy="1156018"/>
              <a:chOff x="634676" y="1010366"/>
              <a:chExt cx="1335570" cy="1329427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C19ECDBC-056E-44E3-8391-B1EF78EEDA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0897">
                <a:off x="883542" y="1747790"/>
                <a:ext cx="592003" cy="592003"/>
              </a:xfrm>
              <a:prstGeom prst="rect">
                <a:avLst/>
              </a:prstGeom>
            </p:spPr>
          </p:pic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E1E3A0C9-7212-459B-8550-524C51166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17872">
                <a:off x="1388197" y="1254520"/>
                <a:ext cx="582049" cy="582049"/>
              </a:xfrm>
              <a:prstGeom prst="rect">
                <a:avLst/>
              </a:prstGeom>
            </p:spPr>
          </p:pic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1E773DFC-95A9-435D-88BF-A39D79B7D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88453">
                <a:off x="634676" y="1451301"/>
                <a:ext cx="592003" cy="592003"/>
              </a:xfrm>
              <a:prstGeom prst="rect">
                <a:avLst/>
              </a:prstGeom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EBC865A0-0D41-4B24-933B-221161680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96440">
                <a:off x="1215526" y="1666175"/>
                <a:ext cx="582049" cy="582049"/>
              </a:xfrm>
              <a:prstGeom prst="rect">
                <a:avLst/>
              </a:prstGeom>
            </p:spPr>
          </p:pic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CEA2CC71-8B50-4815-919B-87E71B40B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23610">
                <a:off x="1055791" y="1067691"/>
                <a:ext cx="582049" cy="582049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313ABE84-5DDE-42A4-AB3D-7AB2BEE6B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24283">
                <a:off x="826364" y="1010366"/>
                <a:ext cx="582049" cy="582049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FEABBFB0-079C-4E1E-AC7F-4E92E2C39D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39840">
                <a:off x="982455" y="1304514"/>
                <a:ext cx="582049" cy="582049"/>
              </a:xfrm>
              <a:prstGeom prst="rect">
                <a:avLst/>
              </a:prstGeom>
            </p:spPr>
          </p:pic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59E29C-86B9-4EEA-92BA-96D99FF5C5A8}"/>
              </a:ext>
            </a:extLst>
          </p:cNvPr>
          <p:cNvSpPr txBox="1"/>
          <p:nvPr/>
        </p:nvSpPr>
        <p:spPr>
          <a:xfrm>
            <a:off x="246170" y="4328926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デスクへ乱雑に置かれた書類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25C5C1-7296-4F5B-B597-BD809A56AB99}"/>
              </a:ext>
            </a:extLst>
          </p:cNvPr>
          <p:cNvSpPr txBox="1"/>
          <p:nvPr/>
        </p:nvSpPr>
        <p:spPr>
          <a:xfrm>
            <a:off x="418611" y="4840173"/>
            <a:ext cx="25120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渡された書類をとりあえず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デスクに置いてしまい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分類や優先度は不明になる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27F3F60-AE61-431A-91E7-ECA337F12A5E}"/>
              </a:ext>
            </a:extLst>
          </p:cNvPr>
          <p:cNvGrpSpPr/>
          <p:nvPr/>
        </p:nvGrpSpPr>
        <p:grpSpPr>
          <a:xfrm>
            <a:off x="3551448" y="1866614"/>
            <a:ext cx="1820311" cy="2100917"/>
            <a:chOff x="4369294" y="1680042"/>
            <a:chExt cx="1823502" cy="2104599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3D97C8A5-C637-458C-B86F-6FB0914DF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398" y="2385654"/>
              <a:ext cx="786190" cy="786190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250CEF4E-752C-405C-B8D2-799F66CC7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710" y="2123163"/>
              <a:ext cx="786190" cy="786190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AD699CF1-EEF6-44CF-AF4D-D3548817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554" y="2797174"/>
              <a:ext cx="786190" cy="78619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C0008E42-888E-4338-A5E5-E9BA78A75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006" y="2192912"/>
              <a:ext cx="786190" cy="786190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8F19B1B2-A796-41DB-9FAF-35662F1D6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952" y="2786360"/>
              <a:ext cx="786190" cy="786190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31EE34E-34DE-4659-A773-DEF2D5BB6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6252">
              <a:off x="5773638" y="2727218"/>
              <a:ext cx="419158" cy="1057423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FC1F14CD-59DD-4E9B-B2D1-1652FD477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0025" flipH="1">
              <a:off x="4433398" y="2719921"/>
              <a:ext cx="419158" cy="1057423"/>
            </a:xfrm>
            <a:prstGeom prst="rect">
              <a:avLst/>
            </a:prstGeom>
          </p:spPr>
        </p:pic>
        <p:pic>
          <p:nvPicPr>
            <p:cNvPr id="33" name="Picture 2" descr="悩む人">
              <a:extLst>
                <a:ext uri="{FF2B5EF4-FFF2-40B4-BE49-F238E27FC236}">
                  <a16:creationId xmlns:a16="http://schemas.microsoft.com/office/drawing/2014/main" id="{BF16DE34-589E-4D1E-80A8-9A73DF587B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3" t="6500" r="39213" b="82621"/>
            <a:stretch/>
          </p:blipFill>
          <p:spPr bwMode="auto">
            <a:xfrm rot="19092891">
              <a:off x="4369294" y="1680042"/>
              <a:ext cx="603979" cy="69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43D8D8C-20AD-43C5-AD4C-4B87EFFED03E}"/>
              </a:ext>
            </a:extLst>
          </p:cNvPr>
          <p:cNvSpPr txBox="1"/>
          <p:nvPr/>
        </p:nvSpPr>
        <p:spPr>
          <a:xfrm>
            <a:off x="3160680" y="4328926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手作業での書類の管理・保管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2FEC1AE-778A-4A49-AAD2-11B90CB933EB}"/>
              </a:ext>
            </a:extLst>
          </p:cNvPr>
          <p:cNvSpPr txBox="1"/>
          <p:nvPr/>
        </p:nvSpPr>
        <p:spPr>
          <a:xfrm>
            <a:off x="3301909" y="4815349"/>
            <a:ext cx="25120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書類のファイリングや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記入作業を手作業で行うと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改ざんによる不正の懸念も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1601141C-24BB-4B4E-9517-8E38BA738950}"/>
              </a:ext>
            </a:extLst>
          </p:cNvPr>
          <p:cNvGrpSpPr/>
          <p:nvPr/>
        </p:nvGrpSpPr>
        <p:grpSpPr>
          <a:xfrm>
            <a:off x="6113562" y="2058970"/>
            <a:ext cx="2396825" cy="1958570"/>
            <a:chOff x="8185413" y="1582126"/>
            <a:chExt cx="3195767" cy="2611426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19C979A4-4C40-482A-AA43-7E7BC6C51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0608" y="2868230"/>
              <a:ext cx="1325322" cy="1325322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4815C6F5-D8C2-430D-807D-F0FB9F063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2384">
              <a:off x="8905081" y="2367193"/>
              <a:ext cx="624649" cy="624649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60B3E287-90A4-481F-8CF8-C671631EE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8187">
              <a:off x="8185413" y="1944521"/>
              <a:ext cx="624649" cy="624649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9C13DAA8-4C90-451D-9A2E-2FF83CA29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5267" y="2272153"/>
              <a:ext cx="624649" cy="624649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079F37E5-C3A0-4591-8FD6-4F71409E1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5932">
              <a:off x="10156878" y="2353929"/>
              <a:ext cx="624649" cy="624649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B12AE609-5222-48D5-ABF6-1D162EA72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8453">
              <a:off x="8793576" y="1677910"/>
              <a:ext cx="624649" cy="624649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95C5340C-63EA-4F25-A613-DD2C77F04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022" y="1582126"/>
              <a:ext cx="624649" cy="624649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1D7E3148-68B7-4BAF-8388-A08DE2093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9379">
              <a:off x="10181276" y="1660697"/>
              <a:ext cx="624649" cy="624649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A0ADE7C4-8013-4AE9-9B02-011E06EA6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7962">
              <a:off x="10756531" y="1919314"/>
              <a:ext cx="624649" cy="624649"/>
            </a:xfrm>
            <a:prstGeom prst="rect">
              <a:avLst/>
            </a:prstGeom>
          </p:spPr>
        </p:pic>
        <p:pic>
          <p:nvPicPr>
            <p:cNvPr id="49" name="Picture 2" descr="悩む人">
              <a:extLst>
                <a:ext uri="{FF2B5EF4-FFF2-40B4-BE49-F238E27FC236}">
                  <a16:creationId xmlns:a16="http://schemas.microsoft.com/office/drawing/2014/main" id="{287F50FA-8527-4F27-BA44-CD2F4D8DD3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3" t="6500" r="39213" b="82621"/>
            <a:stretch/>
          </p:blipFill>
          <p:spPr bwMode="auto">
            <a:xfrm rot="2303084" flipH="1">
              <a:off x="10497219" y="2939567"/>
              <a:ext cx="715380" cy="821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悩む人">
              <a:extLst>
                <a:ext uri="{FF2B5EF4-FFF2-40B4-BE49-F238E27FC236}">
                  <a16:creationId xmlns:a16="http://schemas.microsoft.com/office/drawing/2014/main" id="{8078FF54-0D7E-4858-89A4-AD457FA170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3" t="6500" r="39213" b="82621"/>
            <a:stretch/>
          </p:blipFill>
          <p:spPr bwMode="auto">
            <a:xfrm rot="19092891">
              <a:off x="8278389" y="2781339"/>
              <a:ext cx="803896" cy="923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25D0D3C-AA76-40E9-BD75-05E1B4CCC62F}"/>
              </a:ext>
            </a:extLst>
          </p:cNvPr>
          <p:cNvSpPr txBox="1"/>
          <p:nvPr/>
        </p:nvSpPr>
        <p:spPr>
          <a:xfrm>
            <a:off x="5961030" y="4328926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かさばる書類ファイル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8AD676C-5028-46FE-BAD6-F1D372DE96FD}"/>
              </a:ext>
            </a:extLst>
          </p:cNvPr>
          <p:cNvSpPr txBox="1"/>
          <p:nvPr/>
        </p:nvSpPr>
        <p:spPr>
          <a:xfrm>
            <a:off x="6102259" y="4815351"/>
            <a:ext cx="2512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保管期間が決められた書類は期間中処分できず</a:t>
            </a:r>
            <a:endParaRPr lang="en-US" altLang="ja-JP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かさばってしまう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保管スペースが年々拡大。</a:t>
            </a:r>
          </a:p>
        </p:txBody>
      </p:sp>
    </p:spTree>
    <p:extLst>
      <p:ext uri="{BB962C8B-B14F-4D97-AF65-F5344CB8AC3E}">
        <p14:creationId xmlns:p14="http://schemas.microsoft.com/office/powerpoint/2010/main" val="79705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92FE8760-60E4-4F38-8EFC-9DE7666B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14" y="986300"/>
            <a:ext cx="8229600" cy="581826"/>
          </a:xfrm>
        </p:spPr>
        <p:txBody>
          <a:bodyPr/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手書きによる手間、社内ルールの不徹底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C684CD2-76D4-4B2B-ADE0-A7382A2B9ECD}"/>
              </a:ext>
            </a:extLst>
          </p:cNvPr>
          <p:cNvGrpSpPr/>
          <p:nvPr/>
        </p:nvGrpSpPr>
        <p:grpSpPr>
          <a:xfrm>
            <a:off x="512618" y="2067826"/>
            <a:ext cx="2371619" cy="1716489"/>
            <a:chOff x="1284627" y="1446689"/>
            <a:chExt cx="2613352" cy="189144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8DC8E81-DAC1-4681-ABAE-9CF091BC5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627" y="2167947"/>
              <a:ext cx="841835" cy="841835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80E20DD-F4C9-4BCC-9E84-99DE0BFE0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924" y="1871081"/>
              <a:ext cx="1467055" cy="1467055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4EA5246-5A3C-4BEB-B56D-F6A680C55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429" y="2287190"/>
              <a:ext cx="841835" cy="841835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7D89229A-6373-4BD1-9E83-4C440C4A4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459" y="2433332"/>
              <a:ext cx="841835" cy="841835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195E4A7-B76B-4CEF-860A-452BEFCE4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043" y="2539772"/>
              <a:ext cx="477570" cy="477570"/>
            </a:xfrm>
            <a:prstGeom prst="rect">
              <a:avLst/>
            </a:prstGeom>
          </p:spPr>
        </p:pic>
        <p:pic>
          <p:nvPicPr>
            <p:cNvPr id="11" name="Picture 2" descr="悩む人">
              <a:extLst>
                <a:ext uri="{FF2B5EF4-FFF2-40B4-BE49-F238E27FC236}">
                  <a16:creationId xmlns:a16="http://schemas.microsoft.com/office/drawing/2014/main" id="{06811BE3-A060-4E71-9C11-364C8F8A27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3" t="6500" r="39213" b="82621"/>
            <a:stretch/>
          </p:blipFill>
          <p:spPr bwMode="auto">
            <a:xfrm rot="19092891">
              <a:off x="1916372" y="1446689"/>
              <a:ext cx="803896" cy="923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D4E6C3-C446-4729-9DA9-BE8070741E5C}"/>
              </a:ext>
            </a:extLst>
          </p:cNvPr>
          <p:cNvSpPr txBox="1"/>
          <p:nvPr/>
        </p:nvSpPr>
        <p:spPr>
          <a:xfrm>
            <a:off x="269964" y="4200558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同じ内容でも毎度記入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85E36B-9CB7-4AFC-9511-A3ED98F68805}"/>
              </a:ext>
            </a:extLst>
          </p:cNvPr>
          <p:cNvSpPr txBox="1"/>
          <p:nvPr/>
        </p:nvSpPr>
        <p:spPr>
          <a:xfrm>
            <a:off x="443439" y="4821141"/>
            <a:ext cx="25120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定期代の申請や消耗品の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購入など同じ申請内容でも、毎回手書きで申請。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02548B-C6E1-4FC1-A19C-581555A63DE9}"/>
              </a:ext>
            </a:extLst>
          </p:cNvPr>
          <p:cNvSpPr txBox="1"/>
          <p:nvPr/>
        </p:nvSpPr>
        <p:spPr>
          <a:xfrm>
            <a:off x="3054795" y="4200558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文字ミスでも書き直し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DB5E48D-E26A-4F3D-BF5E-7FB297DBF0B1}"/>
              </a:ext>
            </a:extLst>
          </p:cNvPr>
          <p:cNvSpPr txBox="1"/>
          <p:nvPr/>
        </p:nvSpPr>
        <p:spPr>
          <a:xfrm>
            <a:off x="3306592" y="4815679"/>
            <a:ext cx="25120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誤字脱字、差戻しによる修正。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たった</a:t>
            </a:r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文字でも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初めから書き直し。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A5B256-CDEC-4DFA-B00C-F0320C6A9402}"/>
              </a:ext>
            </a:extLst>
          </p:cNvPr>
          <p:cNvSpPr txBox="1"/>
          <p:nvPr/>
        </p:nvSpPr>
        <p:spPr>
          <a:xfrm>
            <a:off x="5839626" y="4200558"/>
            <a:ext cx="28589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提出書類の書式がバラバラ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163718-ACEF-43E6-8FF4-8E80054FD5BA}"/>
              </a:ext>
            </a:extLst>
          </p:cNvPr>
          <p:cNvSpPr txBox="1"/>
          <p:nvPr/>
        </p:nvSpPr>
        <p:spPr>
          <a:xfrm>
            <a:off x="6012068" y="4711803"/>
            <a:ext cx="2512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lang="ja-JP" altLang="en-US" sz="135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に保</a:t>
            </a: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存した古い書式を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使う従業員がいるため</a:t>
            </a:r>
            <a:b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管理側で古い書式の</a:t>
            </a:r>
            <a:br>
              <a:rPr lang="en-US" altLang="ja-JP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3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破棄ができない。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A911341-31BA-4AD6-B70A-FB8CB2BE117E}"/>
              </a:ext>
            </a:extLst>
          </p:cNvPr>
          <p:cNvGrpSpPr/>
          <p:nvPr/>
        </p:nvGrpSpPr>
        <p:grpSpPr>
          <a:xfrm>
            <a:off x="3711734" y="2077449"/>
            <a:ext cx="1828020" cy="1781755"/>
            <a:chOff x="4811394" y="1627091"/>
            <a:chExt cx="2437360" cy="2375673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BED615F4-2B0E-4CAF-BF16-38BC333FB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31078">
              <a:off x="5487845" y="1764617"/>
              <a:ext cx="794038" cy="794038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1BE6E506-37D9-45A8-95CE-2524238B9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394" y="2625243"/>
              <a:ext cx="1377521" cy="1377521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9D119B6-521A-4861-89C1-5402002EA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590940">
              <a:off x="6129076" y="2351577"/>
              <a:ext cx="624649" cy="624649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5721512-0E17-4DED-B921-FF59A43BE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65422">
              <a:off x="5924720" y="1913622"/>
              <a:ext cx="637332" cy="726249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FDBF4D09-BFA2-4F1C-885A-38CBDB1E0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24614">
              <a:off x="6254443" y="1627091"/>
              <a:ext cx="994311" cy="431127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5079C9D6-F770-41A3-ADA3-B18A3B02460E}"/>
              </a:ext>
            </a:extLst>
          </p:cNvPr>
          <p:cNvGrpSpPr/>
          <p:nvPr/>
        </p:nvGrpSpPr>
        <p:grpSpPr>
          <a:xfrm>
            <a:off x="6152936" y="2245585"/>
            <a:ext cx="2230311" cy="1628429"/>
            <a:chOff x="8061514" y="1832540"/>
            <a:chExt cx="2973748" cy="2171239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8140632-2809-4F08-88CB-62F134CB5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514" y="1996941"/>
              <a:ext cx="1092116" cy="1092116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EC2BA7D9-E664-4837-81FF-027F251D1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146" y="1986602"/>
              <a:ext cx="1092116" cy="1092116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65E2BA0C-A953-40A3-8FA6-D81711DD2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764" y="2488531"/>
              <a:ext cx="1515248" cy="1515248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DF98CA98-33D5-4A6E-94FD-8DC2E4F4E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5413" y="1832540"/>
              <a:ext cx="532516" cy="532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77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CF81FD7-ED78-450C-B569-C26889F5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12" y="1479045"/>
            <a:ext cx="8229600" cy="581826"/>
          </a:xfrm>
        </p:spPr>
        <p:txBody>
          <a:bodyPr/>
          <a:lstStyle/>
          <a:p>
            <a:r>
              <a:rPr kumimoji="1"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WF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を始めると</a:t>
            </a:r>
          </a:p>
        </p:txBody>
      </p:sp>
      <p:pic>
        <p:nvPicPr>
          <p:cNvPr id="4" name="図 11" descr="color9_mat.png">
            <a:extLst>
              <a:ext uri="{FF2B5EF4-FFF2-40B4-BE49-F238E27FC236}">
                <a16:creationId xmlns:a16="http://schemas.microsoft.com/office/drawing/2014/main" id="{09D5C7D1-572F-477F-9FA0-CBF097429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15" y="2250765"/>
            <a:ext cx="2877797" cy="200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3BC1061-7BAB-4850-8FAF-19C454A7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80" y="4442771"/>
            <a:ext cx="1101227" cy="11012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FB694E8-C01F-4FAB-A99D-45761A60E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42" y="4442771"/>
            <a:ext cx="1101227" cy="11012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6C1CB4-98B6-4FDA-BE2E-ABB0F0979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13" y="4421849"/>
            <a:ext cx="1101227" cy="110122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1B73F5A-6CA6-4A12-95EA-46CCC7B64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46" y="4442771"/>
            <a:ext cx="1100291" cy="1100291"/>
          </a:xfrm>
          <a:prstGeom prst="rect">
            <a:avLst/>
          </a:prstGeom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44AE3128-B7EE-4658-B3C5-5AC4D1E08D7B}"/>
              </a:ext>
            </a:extLst>
          </p:cNvPr>
          <p:cNvSpPr txBox="1">
            <a:spLocks/>
          </p:cNvSpPr>
          <p:nvPr/>
        </p:nvSpPr>
        <p:spPr>
          <a:xfrm>
            <a:off x="457200" y="1479045"/>
            <a:ext cx="8229600" cy="581826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178" rtl="0" eaLnBrk="1" latinLnBrk="0" hangingPunct="1">
              <a:spcBef>
                <a:spcPct val="0"/>
              </a:spcBef>
              <a:buNone/>
              <a:defRPr kumimoji="1" sz="3300" b="1" kern="1200" spc="300">
                <a:solidFill>
                  <a:schemeClr val="tx1"/>
                </a:solidFill>
                <a:latin typeface="YuGothic Medium"/>
                <a:ea typeface="YuGothic Medium"/>
                <a:cs typeface="+mj-cs"/>
              </a:defRPr>
            </a:lvl1pPr>
          </a:lstStyle>
          <a:p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kintone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WF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を始めると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75020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kin_colorb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BF00"/>
      </a:accent1>
      <a:accent2>
        <a:srgbClr val="F75F1E"/>
      </a:accent2>
      <a:accent3>
        <a:srgbClr val="41CEF9"/>
      </a:accent3>
      <a:accent4>
        <a:srgbClr val="5BBC8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gradation</Template>
  <TotalTime>115011</TotalTime>
  <Words>1617</Words>
  <Application>Microsoft Office PowerPoint</Application>
  <PresentationFormat>画面に合わせる (4:3)</PresentationFormat>
  <Paragraphs>302</Paragraphs>
  <Slides>39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7" baseType="lpstr">
      <vt:lpstr>ＭＳ Ｐゴシック</vt:lpstr>
      <vt:lpstr>YuGothic Medium</vt:lpstr>
      <vt:lpstr>メイリオ</vt:lpstr>
      <vt:lpstr>游ゴシック</vt:lpstr>
      <vt:lpstr>游ゴシック Medium</vt:lpstr>
      <vt:lpstr>Arial</vt:lpstr>
      <vt:lpstr>Calibri</vt:lpstr>
      <vt:lpstr>ホワイト</vt:lpstr>
      <vt:lpstr>PowerPoint プレゼンテーション</vt:lpstr>
      <vt:lpstr>アジェンダ</vt:lpstr>
      <vt:lpstr>PowerPoint プレゼンテーション</vt:lpstr>
      <vt:lpstr>ワークフローとは 作業の流れを図式化し可視化したもの</vt:lpstr>
      <vt:lpstr>こんなことありませんか？</vt:lpstr>
      <vt:lpstr>1.紙でのやりとりで時間の無駄や管理の手間が発生</vt:lpstr>
      <vt:lpstr>2.手作業での管理・保管場所の確保が必要</vt:lpstr>
      <vt:lpstr>3.手書きによる手間、社内ルールの不徹底</vt:lpstr>
      <vt:lpstr>kintoneでWFを始めると</vt:lpstr>
      <vt:lpstr>1.決裁期間や書類管理の手間に大きな違い</vt:lpstr>
      <vt:lpstr>2.新しい業務フローで業務スピードが高速化</vt:lpstr>
      <vt:lpstr>3.内部統制につながる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kintoneの活用イメージ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容易なデータ共有</vt:lpstr>
      <vt:lpstr>柔軟性</vt:lpstr>
      <vt:lpstr>プロセス管理</vt:lpstr>
      <vt:lpstr>データの集計</vt:lpstr>
      <vt:lpstr>他にも沢山のメリットが！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1409</cp:revision>
  <cp:lastPrinted>2018-04-04T09:54:31Z</cp:lastPrinted>
  <dcterms:created xsi:type="dcterms:W3CDTF">2015-08-04T01:24:12Z</dcterms:created>
  <dcterms:modified xsi:type="dcterms:W3CDTF">2018-04-25T07:17:16Z</dcterms:modified>
</cp:coreProperties>
</file>