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3" r:id="rId3"/>
    <p:sldId id="297" r:id="rId4"/>
    <p:sldId id="285" r:id="rId5"/>
    <p:sldId id="282" r:id="rId6"/>
    <p:sldId id="288" r:id="rId7"/>
    <p:sldId id="286" r:id="rId8"/>
    <p:sldId id="290" r:id="rId9"/>
    <p:sldId id="291" r:id="rId10"/>
    <p:sldId id="292" r:id="rId11"/>
    <p:sldId id="293" r:id="rId12"/>
    <p:sldId id="300" r:id="rId13"/>
    <p:sldId id="295" r:id="rId14"/>
    <p:sldId id="289" r:id="rId15"/>
    <p:sldId id="277" r:id="rId16"/>
    <p:sldId id="299" r:id="rId17"/>
    <p:sldId id="268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  <a:srgbClr val="FFCC66"/>
    <a:srgbClr val="DE8110"/>
    <a:srgbClr val="FFFFCC"/>
    <a:srgbClr val="FF6600"/>
    <a:srgbClr val="FFCC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5" autoAdjust="0"/>
    <p:restoredTop sz="95756" autoAdjust="0"/>
  </p:normalViewPr>
  <p:slideViewPr>
    <p:cSldViewPr snapToGrid="0">
      <p:cViewPr varScale="1">
        <p:scale>
          <a:sx n="109" d="100"/>
          <a:sy n="109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71C1-AC64-4D70-93D6-72F934A6A3A8}" type="datetimeFigureOut">
              <a:rPr kumimoji="1" lang="ja-JP" altLang="en-US" smtClean="0"/>
              <a:t>2015/7/30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7BB07-00CE-4CAE-B463-F5EB76B2B4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2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A0F92-B934-4CC5-A739-E9A34E00AA2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68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7BB07-00CE-4CAE-B463-F5EB76B2B49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1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0" y="260350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7451726" y="76201"/>
            <a:ext cx="1441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smtClean="0">
                <a:solidFill>
                  <a:prstClr val="black"/>
                </a:solidFill>
              </a:rPr>
              <a:t>IT. Meets Fast.</a:t>
            </a:r>
            <a:endParaRPr lang="ja-JP" altLang="en-US" sz="1200" smtClean="0">
              <a:solidFill>
                <a:prstClr val="black"/>
              </a:solidFill>
            </a:endParaRPr>
          </a:p>
        </p:txBody>
      </p:sp>
      <p:pic>
        <p:nvPicPr>
          <p:cNvPr id="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6381752"/>
            <a:ext cx="167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83968" y="4869160"/>
            <a:ext cx="4104456" cy="576064"/>
          </a:xfrm>
        </p:spPr>
        <p:txBody>
          <a:bodyPr>
            <a:normAutofit/>
          </a:bodyPr>
          <a:lstStyle>
            <a:lvl1pPr marL="0" indent="0" algn="r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975201"/>
            <a:ext cx="7772400" cy="821953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127CA-D69A-4CA3-9C5E-9DC15175DA52}" type="datetimeFigureOut">
              <a:rPr lang="ja-JP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2015/7/30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593C-65B1-4307-999E-3E28A780F2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698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0" y="260350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7451726" y="76201"/>
            <a:ext cx="1441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smtClean="0">
                <a:solidFill>
                  <a:prstClr val="black"/>
                </a:solidFill>
              </a:rPr>
              <a:t>IT. Meets Fast.</a:t>
            </a:r>
            <a:endParaRPr lang="ja-JP" altLang="en-US" sz="1200" smtClean="0">
              <a:solidFill>
                <a:prstClr val="black"/>
              </a:solidFill>
            </a:endParaRPr>
          </a:p>
        </p:txBody>
      </p:sp>
      <p:pic>
        <p:nvPicPr>
          <p:cNvPr id="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6381752"/>
            <a:ext cx="167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CDAFF-D326-4183-8894-48962BE3C4F4}" type="datetimeFigureOut">
              <a:rPr lang="ja-JP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2015/7/30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B08D-43BC-4C0A-B7E0-FB5DDDDBD9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31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0" y="260350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7451726" y="76201"/>
            <a:ext cx="1441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smtClean="0">
                <a:solidFill>
                  <a:prstClr val="black"/>
                </a:solidFill>
              </a:rPr>
              <a:t>IT. Meets Fast.</a:t>
            </a:r>
            <a:endParaRPr lang="ja-JP" altLang="en-US" sz="1200" smtClean="0">
              <a:solidFill>
                <a:prstClr val="black"/>
              </a:solidFill>
            </a:endParaRPr>
          </a:p>
        </p:txBody>
      </p:sp>
      <p:pic>
        <p:nvPicPr>
          <p:cNvPr id="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6381752"/>
            <a:ext cx="167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A923B-EF02-42D8-BE4F-1CA775F9D555}" type="datetimeFigureOut">
              <a:rPr lang="ja-JP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2015/7/30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2433-B16A-40A5-8252-FF66D65370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909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0" y="260350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7"/>
          <p:cNvSpPr txBox="1">
            <a:spLocks noChangeArrowheads="1"/>
          </p:cNvSpPr>
          <p:nvPr/>
        </p:nvSpPr>
        <p:spPr bwMode="auto">
          <a:xfrm>
            <a:off x="7451726" y="76201"/>
            <a:ext cx="1441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smtClean="0">
                <a:solidFill>
                  <a:prstClr val="black"/>
                </a:solidFill>
              </a:rPr>
              <a:t>IT. Meets Fast.</a:t>
            </a:r>
            <a:endParaRPr lang="ja-JP" altLang="en-US" sz="1200" smtClean="0">
              <a:solidFill>
                <a:prstClr val="black"/>
              </a:solidFill>
            </a:endParaRPr>
          </a:p>
        </p:txBody>
      </p:sp>
      <p:pic>
        <p:nvPicPr>
          <p:cNvPr id="7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6381752"/>
            <a:ext cx="167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C786-11F0-4646-9224-3F727FF9DD00}" type="datetimeFigureOut">
              <a:rPr lang="ja-JP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2015/7/30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0099-A492-4B8F-B8F0-66DEFBADA7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60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260350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7"/>
          <p:cNvSpPr txBox="1">
            <a:spLocks noChangeArrowheads="1"/>
          </p:cNvSpPr>
          <p:nvPr/>
        </p:nvSpPr>
        <p:spPr bwMode="auto">
          <a:xfrm>
            <a:off x="7451726" y="76201"/>
            <a:ext cx="1441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smtClean="0">
                <a:solidFill>
                  <a:prstClr val="black"/>
                </a:solidFill>
              </a:rPr>
              <a:t>IT. Meets Fast.</a:t>
            </a:r>
            <a:endParaRPr lang="ja-JP" altLang="en-US" sz="1200" smtClean="0">
              <a:solidFill>
                <a:prstClr val="black"/>
              </a:solidFill>
            </a:endParaRPr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6381752"/>
            <a:ext cx="167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4FCFB-E93C-41FB-922E-84A241572138}" type="datetimeFigureOut">
              <a:rPr lang="ja-JP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2015/7/30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8C74-5937-4BB0-905F-2B556A9A03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1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260350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7"/>
          <p:cNvSpPr txBox="1">
            <a:spLocks noChangeArrowheads="1"/>
          </p:cNvSpPr>
          <p:nvPr/>
        </p:nvSpPr>
        <p:spPr bwMode="auto">
          <a:xfrm>
            <a:off x="7451726" y="76201"/>
            <a:ext cx="1441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smtClean="0">
                <a:solidFill>
                  <a:prstClr val="black"/>
                </a:solidFill>
              </a:rPr>
              <a:t>IT. Meets Fast.</a:t>
            </a:r>
            <a:endParaRPr lang="ja-JP" altLang="en-US" sz="1200" smtClean="0">
              <a:solidFill>
                <a:prstClr val="black"/>
              </a:solidFill>
            </a:endParaRPr>
          </a:p>
        </p:txBody>
      </p:sp>
      <p:pic>
        <p:nvPicPr>
          <p:cNvPr id="5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6381752"/>
            <a:ext cx="167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492500" y="6092827"/>
            <a:ext cx="2447925" cy="7651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7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260350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テキスト ボックス 7"/>
          <p:cNvSpPr txBox="1">
            <a:spLocks noChangeArrowheads="1"/>
          </p:cNvSpPr>
          <p:nvPr/>
        </p:nvSpPr>
        <p:spPr bwMode="auto">
          <a:xfrm>
            <a:off x="7451726" y="76201"/>
            <a:ext cx="1441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smtClean="0">
                <a:solidFill>
                  <a:prstClr val="black"/>
                </a:solidFill>
              </a:rPr>
              <a:t>IT. Meets Fast.</a:t>
            </a:r>
            <a:endParaRPr lang="ja-JP" altLang="en-US" sz="1200" smtClean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EA8C8-533D-4FBD-9505-E343D126EC2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  <p:pic>
        <p:nvPicPr>
          <p:cNvPr id="1031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6381752"/>
            <a:ext cx="167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2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+mj-lt"/>
          <a:ea typeface="+mj-ea"/>
          <a:cs typeface="メイリオ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charset="0"/>
          <a:ea typeface="メイリオ" charset="0"/>
          <a:cs typeface="メイリオ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メイリオ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メイリオ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メイリオ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メイリオ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38397" y="4619316"/>
            <a:ext cx="4715543" cy="862276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/>
              <a:t>才</a:t>
            </a:r>
            <a:r>
              <a:rPr lang="zh-TW" altLang="en-US" sz="2400" dirty="0"/>
              <a:t>望子信息技術 </a:t>
            </a:r>
            <a:r>
              <a:rPr lang="en-US" altLang="zh-TW" sz="2400" dirty="0"/>
              <a:t>(</a:t>
            </a:r>
            <a:r>
              <a:rPr lang="zh-TW" altLang="en-US" sz="2400" dirty="0"/>
              <a:t>上海</a:t>
            </a:r>
            <a:r>
              <a:rPr lang="en-US" altLang="zh-TW" sz="2400" dirty="0"/>
              <a:t>) </a:t>
            </a:r>
            <a:r>
              <a:rPr lang="zh-TW" altLang="en-US" sz="2400" dirty="0"/>
              <a:t>有限</a:t>
            </a:r>
            <a:r>
              <a:rPr lang="zh-TW" altLang="en-US" sz="2400" dirty="0" smtClean="0"/>
              <a:t>公司</a:t>
            </a:r>
            <a:endParaRPr lang="en-US" altLang="zh-TW" sz="2400" dirty="0" smtClean="0"/>
          </a:p>
          <a:p>
            <a:r>
              <a:rPr kumimoji="1" lang="ja-JP" altLang="en-US" sz="2400" dirty="0" smtClean="0"/>
              <a:t>サイボウズ中国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6024" y="2139909"/>
            <a:ext cx="7772400" cy="191646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b="1" dirty="0" err="1" smtClean="0"/>
              <a:t>kintone</a:t>
            </a:r>
            <a:r>
              <a:rPr lang="ja-JP" altLang="en-US" sz="4000" b="1" dirty="0" smtClean="0"/>
              <a:t> 日報・商談報告パック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ja-JP" altLang="en-US" sz="4000" b="1" dirty="0" smtClean="0"/>
              <a:t>ご説明資料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891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6"/>
          <a:stretch/>
        </p:blipFill>
        <p:spPr>
          <a:xfrm>
            <a:off x="90087" y="1588527"/>
            <a:ext cx="4574590" cy="528271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445"/>
            <a:ext cx="8229600" cy="647700"/>
          </a:xfrm>
        </p:spPr>
        <p:txBody>
          <a:bodyPr/>
          <a:lstStyle/>
          <a:p>
            <a:r>
              <a:rPr lang="ja-JP" altLang="en-US" b="1" dirty="0" smtClean="0"/>
              <a:t>日報・商談報告登録</a:t>
            </a:r>
            <a:r>
              <a:rPr kumimoji="1" lang="ja-JP" altLang="en-US" b="1" dirty="0" smtClean="0"/>
              <a:t>の流れ</a:t>
            </a:r>
            <a:r>
              <a:rPr kumimoji="1" lang="ja-JP" altLang="en-US" sz="2000" b="1" dirty="0" smtClean="0"/>
              <a:t>（</a:t>
            </a:r>
            <a:r>
              <a:rPr lang="ja-JP" altLang="en-US" sz="2000" b="1" dirty="0"/>
              <a:t>登録者</a:t>
            </a:r>
            <a:r>
              <a:rPr kumimoji="1" lang="ja-JP" altLang="en-US" sz="2000" b="1" dirty="0" smtClean="0"/>
              <a:t>の動き）</a:t>
            </a:r>
            <a:endParaRPr kumimoji="1" lang="ja-JP" altLang="en-US" sz="2000" b="1" dirty="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748147" y="1026344"/>
            <a:ext cx="3516922" cy="312738"/>
          </a:xfrm>
          <a:prstGeom prst="chevron">
            <a:avLst>
              <a:gd name="adj" fmla="val 68925"/>
            </a:avLst>
          </a:prstGeom>
          <a:noFill/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lIns="18000" rIns="18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顧客</a:t>
            </a: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マスタから訪問した顧客を選択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6758895" y="1026344"/>
            <a:ext cx="1892745" cy="312738"/>
          </a:xfrm>
          <a:prstGeom prst="chevron">
            <a:avLst>
              <a:gd name="adj" fmla="val 68925"/>
            </a:avLst>
          </a:prstGeom>
          <a:solidFill>
            <a:srgbClr val="FFFFFF"/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　日報を登録する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609610" y="1026344"/>
            <a:ext cx="1889594" cy="312738"/>
          </a:xfrm>
          <a:prstGeom prst="chevron">
            <a:avLst>
              <a:gd name="adj" fmla="val 68925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商談報告を記載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2" y="942325"/>
            <a:ext cx="475950" cy="4759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12" y="940827"/>
            <a:ext cx="521581" cy="52158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91" y="942325"/>
            <a:ext cx="475950" cy="475950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90086" y="2118270"/>
            <a:ext cx="1628906" cy="302502"/>
          </a:xfrm>
          <a:prstGeom prst="ellips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1902542" y="1466847"/>
            <a:ext cx="2217969" cy="676904"/>
          </a:xfrm>
          <a:prstGeom prst="wedgeRectCallout">
            <a:avLst>
              <a:gd name="adj1" fmla="val -73426"/>
              <a:gd name="adj2" fmla="val 66697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100" dirty="0"/>
              <a:t>顧客</a:t>
            </a:r>
            <a:r>
              <a:rPr lang="ja-JP" altLang="en-US" sz="1100" dirty="0" smtClean="0"/>
              <a:t>マスタから商談報告すると、自動的に顧客名が表示されます。</a:t>
            </a:r>
            <a:endParaRPr lang="en-US" altLang="ja-JP" sz="11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3"/>
          <a:stretch/>
        </p:blipFill>
        <p:spPr>
          <a:xfrm>
            <a:off x="5009865" y="2479816"/>
            <a:ext cx="3999474" cy="429681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8" name="正方形/長方形 17"/>
          <p:cNvSpPr/>
          <p:nvPr/>
        </p:nvSpPr>
        <p:spPr>
          <a:xfrm>
            <a:off x="5034240" y="2559009"/>
            <a:ext cx="729900" cy="360040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6566254" y="1806041"/>
            <a:ext cx="2278025" cy="848659"/>
          </a:xfrm>
          <a:prstGeom prst="wedgeRectCallout">
            <a:avLst>
              <a:gd name="adj1" fmla="val -91656"/>
              <a:gd name="adj2" fmla="val 52850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商談報告を登録すると、日報報告ボタンが表示され、そのまま日報も登録できます。</a:t>
            </a:r>
            <a:endParaRPr lang="en-US" altLang="ja-JP" sz="1200" dirty="0" smtClean="0"/>
          </a:p>
        </p:txBody>
      </p:sp>
      <p:sp>
        <p:nvSpPr>
          <p:cNvPr id="21" name="右矢印 20"/>
          <p:cNvSpPr/>
          <p:nvPr/>
        </p:nvSpPr>
        <p:spPr>
          <a:xfrm>
            <a:off x="4516395" y="3570528"/>
            <a:ext cx="479883" cy="9089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5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" y="1869013"/>
            <a:ext cx="4447060" cy="28436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445"/>
            <a:ext cx="8229600" cy="647700"/>
          </a:xfrm>
        </p:spPr>
        <p:txBody>
          <a:bodyPr/>
          <a:lstStyle/>
          <a:p>
            <a:r>
              <a:rPr lang="ja-JP" altLang="en-US" b="1" dirty="0" smtClean="0"/>
              <a:t>日報・商談報告登録</a:t>
            </a:r>
            <a:r>
              <a:rPr kumimoji="1" lang="ja-JP" altLang="en-US" b="1" dirty="0" smtClean="0"/>
              <a:t>の流れ</a:t>
            </a:r>
            <a:r>
              <a:rPr kumimoji="1" lang="ja-JP" altLang="en-US" sz="2000" b="1" dirty="0" smtClean="0"/>
              <a:t>（</a:t>
            </a:r>
            <a:r>
              <a:rPr lang="ja-JP" altLang="en-US" sz="2000" b="1" dirty="0"/>
              <a:t>登録者</a:t>
            </a:r>
            <a:r>
              <a:rPr kumimoji="1" lang="ja-JP" altLang="en-US" sz="2000" b="1" dirty="0" smtClean="0"/>
              <a:t>の動き）</a:t>
            </a:r>
            <a:endParaRPr kumimoji="1" lang="ja-JP" altLang="en-US" sz="2000" b="1" dirty="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748147" y="1026344"/>
            <a:ext cx="3516922" cy="312738"/>
          </a:xfrm>
          <a:prstGeom prst="chevron">
            <a:avLst>
              <a:gd name="adj" fmla="val 68925"/>
            </a:avLst>
          </a:prstGeom>
          <a:noFill/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lIns="18000" rIns="18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顧客</a:t>
            </a: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マスタから訪問した顧客を選択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6758895" y="1026344"/>
            <a:ext cx="1892745" cy="312738"/>
          </a:xfrm>
          <a:prstGeom prst="chevron">
            <a:avLst>
              <a:gd name="adj" fmla="val 68925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　日報を登録する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609610" y="1026344"/>
            <a:ext cx="1889594" cy="312738"/>
          </a:xfrm>
          <a:prstGeom prst="chevron">
            <a:avLst>
              <a:gd name="adj" fmla="val 68925"/>
            </a:avLst>
          </a:prstGeom>
          <a:noFill/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商談報告を記載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2" y="942325"/>
            <a:ext cx="475950" cy="4759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12" y="940827"/>
            <a:ext cx="521581" cy="52158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91" y="942325"/>
            <a:ext cx="475950" cy="475950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59196" y="2167696"/>
            <a:ext cx="1015844" cy="302502"/>
          </a:xfrm>
          <a:prstGeom prst="ellips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1945464" y="1535076"/>
            <a:ext cx="2262008" cy="800267"/>
          </a:xfrm>
          <a:prstGeom prst="wedgeRectCallout">
            <a:avLst>
              <a:gd name="adj1" fmla="val -103875"/>
              <a:gd name="adj2" fmla="val 48156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100" dirty="0" smtClean="0"/>
              <a:t>商談報告から日報を登録すると、その日時が表示される。</a:t>
            </a:r>
            <a:endParaRPr lang="en-US" altLang="ja-JP" sz="1100" dirty="0" smtClean="0"/>
          </a:p>
          <a:p>
            <a:r>
              <a:rPr lang="ja-JP" altLang="en-US" sz="1100" dirty="0"/>
              <a:t>日報に</a:t>
            </a:r>
            <a:r>
              <a:rPr lang="ja-JP" altLang="en-US" sz="1100" dirty="0" smtClean="0"/>
              <a:t>は商談報告以外の作業内容や翌日作業を記載。</a:t>
            </a:r>
            <a:endParaRPr lang="en-US" altLang="ja-JP" sz="1100" dirty="0" smtClean="0"/>
          </a:p>
        </p:txBody>
      </p:sp>
      <p:sp>
        <p:nvSpPr>
          <p:cNvPr id="21" name="右矢印 20"/>
          <p:cNvSpPr/>
          <p:nvPr/>
        </p:nvSpPr>
        <p:spPr>
          <a:xfrm>
            <a:off x="4516395" y="3570528"/>
            <a:ext cx="479883" cy="9089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05" y="2654700"/>
            <a:ext cx="6073241" cy="412729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244300" y="2927570"/>
            <a:ext cx="729900" cy="360040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081870" y="4455847"/>
            <a:ext cx="841398" cy="302502"/>
          </a:xfrm>
          <a:prstGeom prst="ellips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吹き出し 21"/>
          <p:cNvSpPr/>
          <p:nvPr/>
        </p:nvSpPr>
        <p:spPr>
          <a:xfrm>
            <a:off x="4807910" y="4069834"/>
            <a:ext cx="2396079" cy="558591"/>
          </a:xfrm>
          <a:prstGeom prst="wedgeRectCallout">
            <a:avLst>
              <a:gd name="adj1" fmla="val -91656"/>
              <a:gd name="adj2" fmla="val 52850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日報を登録すると、その日の商談報告も一覧で表示されます。</a:t>
            </a:r>
            <a:endParaRPr lang="en-US" altLang="ja-JP" sz="1200" dirty="0" smtClean="0"/>
          </a:p>
        </p:txBody>
      </p:sp>
      <p:sp>
        <p:nvSpPr>
          <p:cNvPr id="20" name="四角形吹き出し 19"/>
          <p:cNvSpPr/>
          <p:nvPr/>
        </p:nvSpPr>
        <p:spPr>
          <a:xfrm>
            <a:off x="4558241" y="2472216"/>
            <a:ext cx="2278025" cy="848659"/>
          </a:xfrm>
          <a:prstGeom prst="wedgeRectCallout">
            <a:avLst>
              <a:gd name="adj1" fmla="val -81780"/>
              <a:gd name="adj2" fmla="val 30172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日報</a:t>
            </a:r>
            <a:r>
              <a:rPr lang="ja-JP" altLang="en-US" sz="1200" dirty="0" smtClean="0"/>
              <a:t>を登録すると、処理開始ボタンが表示され、自分の上司に通知が出来ます。</a:t>
            </a:r>
            <a:endParaRPr lang="en-US" altLang="ja-JP" sz="12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0" y="4739505"/>
            <a:ext cx="1060966" cy="206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四角形吹き出し 23"/>
          <p:cNvSpPr/>
          <p:nvPr/>
        </p:nvSpPr>
        <p:spPr>
          <a:xfrm>
            <a:off x="1201106" y="5342965"/>
            <a:ext cx="1751267" cy="807894"/>
          </a:xfrm>
          <a:prstGeom prst="wedgeRectCallout">
            <a:avLst>
              <a:gd name="adj1" fmla="val -66678"/>
              <a:gd name="adj2" fmla="val 495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もちろん</a:t>
            </a:r>
            <a:r>
              <a:rPr lang="ja-JP" altLang="en-US" sz="1100" dirty="0" smtClean="0"/>
              <a:t>スマホか</a:t>
            </a:r>
            <a:r>
              <a:rPr lang="ja-JP" altLang="en-US" sz="1100" dirty="0"/>
              <a:t>ら</a:t>
            </a:r>
            <a:r>
              <a:rPr lang="ja-JP" altLang="en-US" sz="1100" dirty="0" smtClean="0"/>
              <a:t>の日報登録も可能。</a:t>
            </a:r>
            <a:endParaRPr lang="en-US" altLang="ja-JP" sz="1100" dirty="0" smtClean="0"/>
          </a:p>
          <a:p>
            <a:pPr algn="ctr"/>
            <a:r>
              <a:rPr lang="ja-JP" altLang="en-US" sz="1100" dirty="0"/>
              <a:t>入力</a:t>
            </a:r>
            <a:r>
              <a:rPr lang="ja-JP" altLang="en-US" sz="1100" dirty="0" smtClean="0"/>
              <a:t>の</a:t>
            </a:r>
            <a:r>
              <a:rPr lang="ja-JP" altLang="en-US" sz="1100" dirty="0"/>
              <a:t>手間</a:t>
            </a:r>
            <a:r>
              <a:rPr lang="ja-JP" altLang="en-US" sz="1100" dirty="0" smtClean="0"/>
              <a:t>を減らせます。</a:t>
            </a:r>
            <a:endParaRPr lang="en-US" altLang="ja-JP" sz="1100" dirty="0" smtClean="0"/>
          </a:p>
        </p:txBody>
      </p:sp>
      <p:sp>
        <p:nvSpPr>
          <p:cNvPr id="25" name="右カーブ矢印 24"/>
          <p:cNvSpPr/>
          <p:nvPr/>
        </p:nvSpPr>
        <p:spPr>
          <a:xfrm rot="18544054">
            <a:off x="2370868" y="4301249"/>
            <a:ext cx="636151" cy="914199"/>
          </a:xfrm>
          <a:prstGeom prst="curvedRightArrow">
            <a:avLst>
              <a:gd name="adj1" fmla="val 33565"/>
              <a:gd name="adj2" fmla="val 50000"/>
              <a:gd name="adj3" fmla="val 25000"/>
            </a:avLst>
          </a:prstGeom>
          <a:solidFill>
            <a:srgbClr val="FF6600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445"/>
            <a:ext cx="8229600" cy="434447"/>
          </a:xfrm>
        </p:spPr>
        <p:txBody>
          <a:bodyPr/>
          <a:lstStyle/>
          <a:p>
            <a:r>
              <a:rPr lang="ja-JP" altLang="en-US" sz="2000" b="1" dirty="0" smtClean="0"/>
              <a:t>日報・商談報告確認</a:t>
            </a:r>
            <a:r>
              <a:rPr kumimoji="1" lang="ja-JP" altLang="en-US" sz="2000" b="1" dirty="0" smtClean="0"/>
              <a:t>の流れ</a:t>
            </a:r>
            <a:r>
              <a:rPr kumimoji="1" lang="ja-JP" altLang="en-US" sz="1800" b="1" dirty="0" smtClean="0"/>
              <a:t>（</a:t>
            </a:r>
            <a:r>
              <a:rPr lang="ja-JP" altLang="en-US" sz="1800" b="1" dirty="0"/>
              <a:t>マネージャー</a:t>
            </a:r>
            <a:r>
              <a:rPr kumimoji="1" lang="ja-JP" altLang="en-US" sz="1800" b="1" dirty="0" smtClean="0"/>
              <a:t>の動き）</a:t>
            </a:r>
            <a:endParaRPr kumimoji="1" lang="ja-JP" altLang="en-US" sz="1800" b="1" dirty="0"/>
          </a:p>
        </p:txBody>
      </p:sp>
      <p:sp>
        <p:nvSpPr>
          <p:cNvPr id="16" name="四角形吹き出し 15"/>
          <p:cNvSpPr/>
          <p:nvPr/>
        </p:nvSpPr>
        <p:spPr>
          <a:xfrm>
            <a:off x="1915582" y="1140634"/>
            <a:ext cx="2262008" cy="800267"/>
          </a:xfrm>
          <a:prstGeom prst="wedgeRectCallout">
            <a:avLst>
              <a:gd name="adj1" fmla="val -103875"/>
              <a:gd name="adj2" fmla="val 48156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100" dirty="0" smtClean="0"/>
              <a:t>商談報告から日報を登録すると、その日時が表示される。</a:t>
            </a:r>
            <a:endParaRPr lang="en-US" altLang="ja-JP" sz="1100" dirty="0" smtClean="0"/>
          </a:p>
          <a:p>
            <a:r>
              <a:rPr lang="ja-JP" altLang="en-US" sz="1100" dirty="0"/>
              <a:t>日報に</a:t>
            </a:r>
            <a:r>
              <a:rPr lang="ja-JP" altLang="en-US" sz="1100" dirty="0" smtClean="0"/>
              <a:t>は商談報告以外の作業内容や翌日作業を記載。</a:t>
            </a:r>
            <a:endParaRPr lang="en-US" altLang="ja-JP" sz="1100" dirty="0" smtClean="0"/>
          </a:p>
        </p:txBody>
      </p:sp>
      <p:sp>
        <p:nvSpPr>
          <p:cNvPr id="21" name="右矢印 20"/>
          <p:cNvSpPr/>
          <p:nvPr/>
        </p:nvSpPr>
        <p:spPr>
          <a:xfrm>
            <a:off x="4486513" y="3176086"/>
            <a:ext cx="479883" cy="9089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カーブ矢印 9"/>
          <p:cNvSpPr/>
          <p:nvPr/>
        </p:nvSpPr>
        <p:spPr>
          <a:xfrm rot="18940055">
            <a:off x="2353011" y="3807348"/>
            <a:ext cx="611448" cy="964481"/>
          </a:xfrm>
          <a:prstGeom prst="curvedRightArrow">
            <a:avLst/>
          </a:prstGeom>
          <a:solidFill>
            <a:srgbClr val="FFCC00"/>
          </a:solidFill>
          <a:ln w="38100">
            <a:solidFill>
              <a:srgbClr val="FF99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14418" y="2533128"/>
            <a:ext cx="729900" cy="360040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051988" y="4061405"/>
            <a:ext cx="841398" cy="302502"/>
          </a:xfrm>
          <a:prstGeom prst="ellips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吹き出し 21"/>
          <p:cNvSpPr/>
          <p:nvPr/>
        </p:nvSpPr>
        <p:spPr>
          <a:xfrm>
            <a:off x="4778028" y="3675392"/>
            <a:ext cx="2396079" cy="558591"/>
          </a:xfrm>
          <a:prstGeom prst="wedgeRectCallout">
            <a:avLst>
              <a:gd name="adj1" fmla="val -91656"/>
              <a:gd name="adj2" fmla="val 52850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日報を登録すると、その日の商談報告も一覧で表示されます。</a:t>
            </a:r>
            <a:endParaRPr lang="en-US" altLang="ja-JP" sz="1200" dirty="0" smtClean="0"/>
          </a:p>
        </p:txBody>
      </p:sp>
      <p:sp>
        <p:nvSpPr>
          <p:cNvPr id="20" name="四角形吹き出し 19"/>
          <p:cNvSpPr/>
          <p:nvPr/>
        </p:nvSpPr>
        <p:spPr>
          <a:xfrm>
            <a:off x="5048014" y="1851689"/>
            <a:ext cx="2278025" cy="848659"/>
          </a:xfrm>
          <a:prstGeom prst="wedgeRectCallout">
            <a:avLst>
              <a:gd name="adj1" fmla="val -102505"/>
              <a:gd name="adj2" fmla="val 48482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日報</a:t>
            </a:r>
            <a:r>
              <a:rPr lang="ja-JP" altLang="en-US" sz="1200" dirty="0" smtClean="0"/>
              <a:t>を登録すると、処理開始ボタンが表示され、自分の上司に通知が出来ます。</a:t>
            </a:r>
            <a:endParaRPr lang="en-US" altLang="ja-JP" sz="12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 b="-8729"/>
          <a:stretch/>
        </p:blipFill>
        <p:spPr>
          <a:xfrm>
            <a:off x="886902" y="1017069"/>
            <a:ext cx="7368036" cy="537852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r="17051" b="30300"/>
          <a:stretch/>
        </p:blipFill>
        <p:spPr>
          <a:xfrm>
            <a:off x="895074" y="4444096"/>
            <a:ext cx="7118906" cy="1874492"/>
          </a:xfrm>
          <a:prstGeom prst="rect">
            <a:avLst/>
          </a:prstGeom>
          <a:ln>
            <a:noFill/>
          </a:ln>
        </p:spPr>
      </p:pic>
      <p:sp>
        <p:nvSpPr>
          <p:cNvPr id="23" name="円/楕円 22"/>
          <p:cNvSpPr/>
          <p:nvPr/>
        </p:nvSpPr>
        <p:spPr>
          <a:xfrm>
            <a:off x="654116" y="4458333"/>
            <a:ext cx="4928477" cy="1937263"/>
          </a:xfrm>
          <a:prstGeom prst="ellips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582593" y="2023143"/>
            <a:ext cx="1034069" cy="646175"/>
          </a:xfrm>
          <a:prstGeom prst="ellips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吹き出し 24"/>
          <p:cNvSpPr/>
          <p:nvPr/>
        </p:nvSpPr>
        <p:spPr>
          <a:xfrm>
            <a:off x="5879155" y="4911318"/>
            <a:ext cx="2347406" cy="832646"/>
          </a:xfrm>
          <a:prstGeom prst="wedgeRectCallout">
            <a:avLst>
              <a:gd name="adj1" fmla="val -76291"/>
              <a:gd name="adj2" fmla="val 1532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部下からの日報は</a:t>
            </a:r>
            <a:r>
              <a:rPr kumimoji="1" lang="en-US" altLang="ja-JP" sz="1200" dirty="0" err="1" smtClean="0"/>
              <a:t>kintone</a:t>
            </a:r>
            <a:r>
              <a:rPr kumimoji="1" lang="ja-JP" altLang="en-US" sz="1200" dirty="0" smtClean="0"/>
              <a:t>トップページに通知されます。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（メール通知も可能）</a:t>
            </a:r>
            <a:endParaRPr kumimoji="1"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42359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日報・商談報告確認の流れ</a:t>
            </a:r>
            <a:r>
              <a:rPr lang="ja-JP" altLang="en-US" sz="2000" b="1" dirty="0"/>
              <a:t>（マネージャーの動き）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" y="1329645"/>
            <a:ext cx="8887216" cy="534263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5735" y="1653436"/>
            <a:ext cx="1359016" cy="425413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2328433" y="1726301"/>
            <a:ext cx="2130833" cy="634855"/>
          </a:xfrm>
          <a:prstGeom prst="wedgeRectCallout">
            <a:avLst>
              <a:gd name="adj1" fmla="val -88484"/>
              <a:gd name="adj2" fmla="val -21627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日報を確認したかどうかをボタンでチェックできます。</a:t>
            </a:r>
            <a:endParaRPr lang="en-US" altLang="ja-JP" sz="12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377893" y="1831021"/>
            <a:ext cx="2697213" cy="3066656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507272" y="5166784"/>
            <a:ext cx="2438400" cy="1089967"/>
          </a:xfrm>
          <a:prstGeom prst="wedgeRectCallout">
            <a:avLst>
              <a:gd name="adj1" fmla="val -10105"/>
              <a:gd name="adj2" fmla="val -78465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日報に関してスレッド形式でコメントを記載することができます。</a:t>
            </a:r>
            <a:endParaRPr lang="en-US" altLang="ja-JP" sz="1100" dirty="0" smtClean="0"/>
          </a:p>
          <a:p>
            <a:pPr algn="ctr"/>
            <a:r>
              <a:rPr lang="ja-JP" altLang="en-US" sz="1100" dirty="0" smtClean="0"/>
              <a:t>そのため、日報上でコミュニケーションができ、別途メールやチャットを送る必要がなくなります。</a:t>
            </a:r>
            <a:endParaRPr lang="en-US" altLang="ja-JP" sz="1100" dirty="0" smtClean="0"/>
          </a:p>
        </p:txBody>
      </p:sp>
    </p:spTree>
    <p:extLst>
      <p:ext uri="{BB962C8B-B14F-4D97-AF65-F5344CB8AC3E}">
        <p14:creationId xmlns:p14="http://schemas.microsoft.com/office/powerpoint/2010/main" val="208117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8637"/>
            <a:ext cx="8229600" cy="647700"/>
          </a:xfrm>
        </p:spPr>
        <p:txBody>
          <a:bodyPr/>
          <a:lstStyle/>
          <a:p>
            <a:r>
              <a:rPr kumimoji="1" lang="ja-JP" altLang="en-US" b="1" dirty="0" smtClean="0"/>
              <a:t>日報・商談報告データの集計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8099" y="1042179"/>
            <a:ext cx="8739019" cy="38850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800" dirty="0" smtClean="0"/>
              <a:t>社員毎</a:t>
            </a:r>
            <a:r>
              <a:rPr kumimoji="1" lang="ja-JP" altLang="en-US" sz="1800" dirty="0" smtClean="0"/>
              <a:t>の訪問件数等をワンクリックで集計し、人事考課に活かすことも可能です。</a:t>
            </a:r>
            <a:endParaRPr kumimoji="1" lang="en-US" altLang="ja-JP" sz="1800" dirty="0" smtClean="0"/>
          </a:p>
          <a:p>
            <a:pPr marL="0" indent="0">
              <a:buNone/>
            </a:pPr>
            <a:r>
              <a:rPr lang="ja-JP" altLang="en-US" sz="1800" dirty="0" smtClean="0"/>
              <a:t>集計結果も様々なグラフで表示可能です。</a:t>
            </a:r>
            <a:endParaRPr kumimoji="1"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0" y="2288989"/>
            <a:ext cx="6619852" cy="45042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40" y="2018008"/>
            <a:ext cx="5925955" cy="145625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6585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3718982" y="6247054"/>
            <a:ext cx="1742673" cy="546994"/>
          </a:xfrm>
          <a:prstGeom prst="rect">
            <a:avLst/>
          </a:prstGeom>
          <a:solidFill>
            <a:schemeClr val="bg1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7560"/>
            <a:ext cx="8229600" cy="647700"/>
          </a:xfrm>
        </p:spPr>
        <p:txBody>
          <a:bodyPr/>
          <a:lstStyle/>
          <a:p>
            <a:r>
              <a:rPr kumimoji="1" lang="ja-JP" altLang="en-US" b="1" dirty="0" smtClean="0"/>
              <a:t>閲覧制限設定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9959"/>
            <a:ext cx="8229600" cy="1155348"/>
          </a:xfrm>
        </p:spPr>
        <p:txBody>
          <a:bodyPr/>
          <a:lstStyle/>
          <a:p>
            <a:r>
              <a:rPr lang="ja-JP" altLang="en-US" sz="2000" dirty="0" smtClean="0"/>
              <a:t>アクセス権を設定することによって、然るべきメンバーのみ</a:t>
            </a:r>
            <a:r>
              <a:rPr lang="ja-JP" altLang="en-US" sz="2000" dirty="0"/>
              <a:t>日報</a:t>
            </a:r>
            <a:r>
              <a:rPr lang="ja-JP" altLang="en-US" sz="2000" dirty="0" smtClean="0"/>
              <a:t>や商談報告内容を閲覧することが可能です。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また、入力項目</a:t>
            </a:r>
            <a:r>
              <a:rPr lang="ja-JP" altLang="en-US" sz="2000" dirty="0"/>
              <a:t>ごとに</a:t>
            </a:r>
            <a:r>
              <a:rPr kumimoji="1" lang="ja-JP" altLang="en-US" sz="2000" dirty="0" smtClean="0"/>
              <a:t>閲覧権限を設定することも可能です。</a:t>
            </a:r>
            <a:endParaRPr kumimoji="1" lang="en-US" altLang="ja-JP" sz="2000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4245" t="43071" r="13715" b="35402"/>
          <a:stretch/>
        </p:blipFill>
        <p:spPr>
          <a:xfrm>
            <a:off x="2180635" y="2494438"/>
            <a:ext cx="4782730" cy="1807538"/>
          </a:xfrm>
          <a:prstGeom prst="rect">
            <a:avLst/>
          </a:prstGeom>
        </p:spPr>
      </p:pic>
      <p:sp>
        <p:nvSpPr>
          <p:cNvPr id="6" name="円柱 5"/>
          <p:cNvSpPr/>
          <p:nvPr/>
        </p:nvSpPr>
        <p:spPr>
          <a:xfrm>
            <a:off x="3974349" y="4494297"/>
            <a:ext cx="1135529" cy="764988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altLang="ja-JP" sz="1050" b="1" dirty="0" smtClean="0"/>
          </a:p>
          <a:p>
            <a:pPr algn="ctr"/>
            <a:r>
              <a:rPr lang="ja-JP" altLang="en-US" sz="1400" b="1" dirty="0"/>
              <a:t>商談報告</a:t>
            </a:r>
            <a:endParaRPr kumimoji="1" lang="en-US" altLang="ja-JP" sz="1400" b="1" dirty="0" smtClean="0"/>
          </a:p>
          <a:p>
            <a:pPr algn="ctr"/>
            <a:r>
              <a:rPr kumimoji="1" lang="ja-JP" altLang="en-US" sz="1400" b="1" dirty="0" smtClean="0"/>
              <a:t>アプリ</a:t>
            </a:r>
            <a:endParaRPr kumimoji="1" lang="ja-JP" altLang="en-US" sz="1400" b="1" dirty="0"/>
          </a:p>
        </p:txBody>
      </p:sp>
      <p:pic>
        <p:nvPicPr>
          <p:cNvPr id="7" name="Picture 12" descr="C:\Users\aono\AppData\Local\Microsoft\Windows\Temporary Internet Files\Content.IE5\E1Y4K8JW\MC90043395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61" y="5989608"/>
            <a:ext cx="706670" cy="7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箭头连接符 25"/>
          <p:cNvCxnSpPr/>
          <p:nvPr/>
        </p:nvCxnSpPr>
        <p:spPr>
          <a:xfrm flipV="1">
            <a:off x="2553111" y="5289747"/>
            <a:ext cx="1423033" cy="602667"/>
          </a:xfrm>
          <a:prstGeom prst="straightConnector1">
            <a:avLst/>
          </a:prstGeom>
          <a:ln w="5715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25"/>
          <p:cNvCxnSpPr/>
          <p:nvPr/>
        </p:nvCxnSpPr>
        <p:spPr>
          <a:xfrm flipV="1">
            <a:off x="4571996" y="5336978"/>
            <a:ext cx="0" cy="606024"/>
          </a:xfrm>
          <a:prstGeom prst="straightConnector1">
            <a:avLst/>
          </a:prstGeom>
          <a:ln w="5715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25"/>
          <p:cNvCxnSpPr/>
          <p:nvPr/>
        </p:nvCxnSpPr>
        <p:spPr>
          <a:xfrm flipH="1" flipV="1">
            <a:off x="5068544" y="5333029"/>
            <a:ext cx="1574473" cy="656579"/>
          </a:xfrm>
          <a:prstGeom prst="straightConnector1">
            <a:avLst/>
          </a:prstGeom>
          <a:ln w="5715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四角形吹き出し 26"/>
          <p:cNvSpPr/>
          <p:nvPr/>
        </p:nvSpPr>
        <p:spPr>
          <a:xfrm>
            <a:off x="2180635" y="2491313"/>
            <a:ext cx="4794683" cy="1810663"/>
          </a:xfrm>
          <a:prstGeom prst="wedgeRectCallout">
            <a:avLst>
              <a:gd name="adj1" fmla="val 2601"/>
              <a:gd name="adj2" fmla="val 61510"/>
            </a:avLst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/>
          <p:cNvSpPr/>
          <p:nvPr/>
        </p:nvSpPr>
        <p:spPr>
          <a:xfrm>
            <a:off x="5648139" y="5441123"/>
            <a:ext cx="513976" cy="496053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560302" y="5639990"/>
            <a:ext cx="940674" cy="835929"/>
            <a:chOff x="2340408" y="5741582"/>
            <a:chExt cx="940674" cy="835929"/>
          </a:xfrm>
        </p:grpSpPr>
        <p:pic>
          <p:nvPicPr>
            <p:cNvPr id="8" name="Picture 6" descr="j043394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53" y="5741582"/>
              <a:ext cx="835929" cy="83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2340408" y="5755647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役員</a:t>
              </a:r>
              <a:endParaRPr kumimoji="1" lang="ja-JP" altLang="en-US" sz="1200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3826361" y="595509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申請者</a:t>
            </a:r>
            <a:endParaRPr lang="en-US" altLang="ja-JP" sz="1200" dirty="0" smtClean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6543712" y="5640751"/>
            <a:ext cx="1186028" cy="879800"/>
            <a:chOff x="5677657" y="5909209"/>
            <a:chExt cx="1186028" cy="879800"/>
          </a:xfrm>
        </p:grpSpPr>
        <p:pic>
          <p:nvPicPr>
            <p:cNvPr id="9" name="Picture 6" descr="C:\Users\aono\AppData\Local\Microsoft\Windows\Temporary Internet Files\Content.IE5\5LZZ2BI8\MC90043393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657" y="5982953"/>
              <a:ext cx="806056" cy="806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6217354" y="5909209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/>
                <a:t>企画部</a:t>
              </a:r>
              <a:endParaRPr lang="en-US" altLang="ja-JP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64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98620"/>
            <a:ext cx="8229600" cy="491877"/>
          </a:xfrm>
        </p:spPr>
        <p:txBody>
          <a:bodyPr/>
          <a:lstStyle/>
          <a:p>
            <a:r>
              <a:rPr kumimoji="1" lang="ja-JP" altLang="en-US" b="1" dirty="0" smtClean="0"/>
              <a:t>まとめ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557" y="752191"/>
            <a:ext cx="8773890" cy="4987925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900" dirty="0" smtClean="0"/>
              <a:t> </a:t>
            </a:r>
            <a:r>
              <a:rPr lang="en-US" altLang="ja-JP" sz="1600" dirty="0" err="1" smtClean="0"/>
              <a:t>k</a:t>
            </a:r>
            <a:r>
              <a:rPr kumimoji="1" lang="en-US" altLang="ja-JP" sz="1600" dirty="0" err="1" smtClean="0"/>
              <a:t>intone</a:t>
            </a:r>
            <a:r>
              <a:rPr kumimoji="1" lang="ja-JP" altLang="en-US" sz="1600" dirty="0" smtClean="0"/>
              <a:t>を導入することで、</a:t>
            </a:r>
            <a:endParaRPr lang="en-US" altLang="ja-JP" sz="1600" dirty="0"/>
          </a:p>
          <a:p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各報告</a:t>
            </a:r>
            <a:r>
              <a:rPr lang="ja-JP" altLang="en-US" sz="2000" b="1" dirty="0">
                <a:solidFill>
                  <a:schemeClr val="tx2"/>
                </a:solidFill>
                <a:cs typeface="+mn-cs"/>
              </a:rPr>
              <a:t>がデータベース化されるため、共有しやすく</a:t>
            </a:r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なります！</a:t>
            </a:r>
            <a:endParaRPr lang="en-US" altLang="ja-JP" sz="2000" b="1" dirty="0" smtClean="0">
              <a:solidFill>
                <a:schemeClr val="tx2"/>
              </a:solidFill>
              <a:cs typeface="+mn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1800" dirty="0" err="1" smtClean="0">
                <a:cs typeface="+mn-cs"/>
              </a:rPr>
              <a:t>kintone</a:t>
            </a:r>
            <a:r>
              <a:rPr lang="ja-JP" altLang="en-US" sz="1800" dirty="0" smtClean="0">
                <a:cs typeface="+mn-cs"/>
              </a:rPr>
              <a:t>上に全てのデータがまとまるため、メールや紙での検索もなくなり、</a:t>
            </a:r>
            <a:r>
              <a:rPr lang="ja-JP" altLang="en-US" sz="1800" b="1" dirty="0" smtClean="0">
                <a:solidFill>
                  <a:srgbClr val="FF0000"/>
                </a:solidFill>
                <a:cs typeface="+mn-cs"/>
              </a:rPr>
              <a:t>情報の見落としも減らすことが出来ます。</a:t>
            </a:r>
            <a:endParaRPr lang="en-US" altLang="ja-JP" sz="1800" b="1" dirty="0" smtClean="0">
              <a:solidFill>
                <a:srgbClr val="FF0000"/>
              </a:solidFill>
              <a:cs typeface="+mn-cs"/>
            </a:endParaRPr>
          </a:p>
          <a:p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統一</a:t>
            </a:r>
            <a:r>
              <a:rPr lang="ja-JP" altLang="en-US" sz="2000" b="1" dirty="0">
                <a:solidFill>
                  <a:schemeClr val="tx2"/>
                </a:solidFill>
                <a:cs typeface="+mn-cs"/>
              </a:rPr>
              <a:t>した様式で報告ができるため、管理や集計も楽になります</a:t>
            </a:r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！</a:t>
            </a:r>
            <a:endParaRPr lang="en-US" altLang="ja-JP" sz="2000" b="1" dirty="0" smtClean="0">
              <a:solidFill>
                <a:schemeClr val="tx2"/>
              </a:solidFill>
              <a:cs typeface="+mn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1800" dirty="0" smtClean="0">
                <a:cs typeface="+mn-cs"/>
              </a:rPr>
              <a:t>別途</a:t>
            </a:r>
            <a:r>
              <a:rPr lang="en-US" altLang="ja-JP" sz="1800" dirty="0" smtClean="0">
                <a:cs typeface="+mn-cs"/>
              </a:rPr>
              <a:t>Excel</a:t>
            </a:r>
            <a:r>
              <a:rPr lang="ja-JP" altLang="en-US" sz="1800" dirty="0" smtClean="0">
                <a:cs typeface="+mn-cs"/>
              </a:rPr>
              <a:t>を作って集計する必要がなくなり、</a:t>
            </a:r>
            <a:r>
              <a:rPr lang="ja-JP" altLang="en-US" sz="1800" b="1" dirty="0" smtClean="0">
                <a:solidFill>
                  <a:srgbClr val="FF0000"/>
                </a:solidFill>
                <a:cs typeface="+mn-cs"/>
              </a:rPr>
              <a:t>無駄な作業時間を削減</a:t>
            </a:r>
            <a:r>
              <a:rPr lang="ja-JP" altLang="en-US" sz="1800" dirty="0" smtClean="0">
                <a:cs typeface="+mn-cs"/>
              </a:rPr>
              <a:t>できます。</a:t>
            </a:r>
            <a:endParaRPr lang="en-US" altLang="ja-JP" sz="1800" dirty="0" smtClean="0">
              <a:cs typeface="+mn-cs"/>
            </a:endParaRPr>
          </a:p>
          <a:p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出張</a:t>
            </a:r>
            <a:r>
              <a:rPr lang="ja-JP" altLang="en-US" sz="2000" b="1" dirty="0">
                <a:solidFill>
                  <a:schemeClr val="tx2"/>
                </a:solidFill>
                <a:cs typeface="+mn-cs"/>
              </a:rPr>
              <a:t>・外出時でもコメント欄を使ってコミュニケーションが可能です</a:t>
            </a:r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！</a:t>
            </a:r>
            <a:endParaRPr lang="en-US" altLang="ja-JP" sz="2000" b="1" dirty="0" smtClean="0">
              <a:solidFill>
                <a:schemeClr val="tx2"/>
              </a:solidFill>
              <a:cs typeface="+mn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1800" dirty="0" smtClean="0">
                <a:cs typeface="+mn-cs"/>
              </a:rPr>
              <a:t>日報での日々のコメントで、</a:t>
            </a:r>
            <a:r>
              <a:rPr lang="ja-JP" altLang="en-US" sz="1800" b="1" dirty="0" smtClean="0">
                <a:solidFill>
                  <a:srgbClr val="FF0000"/>
                </a:solidFill>
                <a:cs typeface="+mn-cs"/>
              </a:rPr>
              <a:t>部下のやる気を引き出す</a:t>
            </a:r>
            <a:r>
              <a:rPr lang="ja-JP" altLang="en-US" sz="1800" dirty="0" smtClean="0">
                <a:cs typeface="+mn-cs"/>
              </a:rPr>
              <a:t>ことができます。</a:t>
            </a:r>
            <a:endParaRPr lang="en-US" altLang="ja-JP" sz="1800" dirty="0" smtClean="0">
              <a:cs typeface="+mn-cs"/>
            </a:endParaRPr>
          </a:p>
          <a:p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シンプル</a:t>
            </a:r>
            <a:r>
              <a:rPr lang="ja-JP" altLang="en-US" sz="2000" b="1" dirty="0">
                <a:solidFill>
                  <a:schemeClr val="tx2"/>
                </a:solidFill>
                <a:cs typeface="+mn-cs"/>
              </a:rPr>
              <a:t>＋スマホアプリ利用で入力の手間がかかりません</a:t>
            </a:r>
            <a:r>
              <a:rPr lang="ja-JP" altLang="en-US" sz="2000" b="1" dirty="0" smtClean="0">
                <a:solidFill>
                  <a:schemeClr val="tx2"/>
                </a:solidFill>
                <a:cs typeface="+mn-cs"/>
              </a:rPr>
              <a:t>！</a:t>
            </a:r>
            <a:endParaRPr lang="en-US" altLang="ja-JP" sz="2000" b="1" dirty="0" smtClean="0">
              <a:solidFill>
                <a:schemeClr val="tx2"/>
              </a:solidFill>
              <a:cs typeface="+mn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sz="1800" dirty="0" smtClean="0"/>
              <a:t>今まで面倒臭がっていた営業メンバーに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言い訳させません。</a:t>
            </a:r>
            <a:endParaRPr kumimoji="1" lang="en-US" altLang="ja-JP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1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1"/>
          <a:stretch/>
        </p:blipFill>
        <p:spPr>
          <a:xfrm>
            <a:off x="1971988" y="4180252"/>
            <a:ext cx="5020980" cy="237592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83238" y="6075759"/>
            <a:ext cx="8995019" cy="703396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900" b="1" dirty="0" err="1" smtClean="0"/>
              <a:t>k</a:t>
            </a:r>
            <a:r>
              <a:rPr kumimoji="1" lang="en-US" altLang="ja-JP" sz="1900" b="1" dirty="0" err="1" smtClean="0"/>
              <a:t>intone</a:t>
            </a:r>
            <a:r>
              <a:rPr lang="ja-JP" altLang="en-US" sz="1900" b="1" dirty="0" smtClean="0"/>
              <a:t>で社内情報を共有することが、最終的には</a:t>
            </a:r>
            <a:r>
              <a:rPr lang="ja-JP" altLang="en-US" sz="1900" b="1" dirty="0" smtClean="0">
                <a:solidFill>
                  <a:srgbClr val="FF0000"/>
                </a:solidFill>
              </a:rPr>
              <a:t>顧客満足度向上</a:t>
            </a:r>
            <a:r>
              <a:rPr lang="ja-JP" altLang="en-US" sz="1900" b="1" dirty="0" smtClean="0"/>
              <a:t>に繋がります！</a:t>
            </a:r>
            <a:endParaRPr kumimoji="1" lang="ja-JP" alt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824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6627905" y="2811929"/>
            <a:ext cx="2390591" cy="2517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日々の日報</a:t>
            </a:r>
            <a:r>
              <a:rPr lang="ja-JP" altLang="en-US" dirty="0" smtClean="0"/>
              <a:t>を登録できます。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また、商談報告と紐付けて表示可能です。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3381576" y="2755153"/>
            <a:ext cx="2463334" cy="2517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 smtClean="0"/>
              <a:t>顧客に紐付いた商談報告が登録できます</a:t>
            </a:r>
            <a:r>
              <a:rPr lang="ja-JP" altLang="en-US" dirty="0"/>
              <a:t>。</a:t>
            </a:r>
            <a:endParaRPr kumimoji="1" lang="en-US" altLang="ja-JP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137460" y="2755153"/>
            <a:ext cx="2463334" cy="2517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 smtClean="0"/>
              <a:t>お客様の顧客情報に合わせてマスタを作成し</a:t>
            </a:r>
            <a:r>
              <a:rPr lang="ja-JP" altLang="en-US" dirty="0" smtClean="0"/>
              <a:t>ます。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smtClean="0"/>
              <a:t>kintone</a:t>
            </a:r>
            <a:r>
              <a:rPr lang="ja-JP" altLang="en-US" b="1" smtClean="0"/>
              <a:t>日報</a:t>
            </a:r>
            <a:r>
              <a:rPr lang="ja-JP" altLang="en-US" b="1" dirty="0" smtClean="0"/>
              <a:t>商談報告</a:t>
            </a:r>
            <a:r>
              <a:rPr kumimoji="1" lang="ja-JP" altLang="en-US" b="1" dirty="0" smtClean="0"/>
              <a:t>パック</a:t>
            </a:r>
            <a:r>
              <a:rPr lang="ja-JP" altLang="en-US" b="1" dirty="0"/>
              <a:t>内容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5928" y="1310047"/>
            <a:ext cx="7292144" cy="596383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 smtClean="0"/>
              <a:t>本資料でご紹介した日報商談報告のアプリを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パックとしてご提供しております。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35921" y="32192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black"/>
                </a:solidFill>
              </a:rPr>
              <a:t>商談報告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1507" y="31728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black"/>
                </a:solidFill>
              </a:rPr>
              <a:t>顧客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マスタ</a:t>
            </a:r>
            <a:endParaRPr lang="zh-TW" altLang="en-US" sz="2100" dirty="0">
              <a:solidFill>
                <a:prstClr val="black"/>
              </a:solidFill>
            </a:endParaRPr>
          </a:p>
        </p:txBody>
      </p:sp>
      <p:sp>
        <p:nvSpPr>
          <p:cNvPr id="7" name="加算記号 6"/>
          <p:cNvSpPr/>
          <p:nvPr/>
        </p:nvSpPr>
        <p:spPr>
          <a:xfrm>
            <a:off x="2569440" y="3450052"/>
            <a:ext cx="807533" cy="732617"/>
          </a:xfrm>
          <a:prstGeom prst="mathPlus">
            <a:avLst/>
          </a:prstGeom>
          <a:solidFill>
            <a:srgbClr val="FF6600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8" y="3146210"/>
            <a:ext cx="475950" cy="4759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06" y="3160837"/>
            <a:ext cx="521581" cy="52158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08" y="3146210"/>
            <a:ext cx="475950" cy="47595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334120" y="31760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black"/>
                </a:solidFill>
              </a:rPr>
              <a:t>日報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sp>
        <p:nvSpPr>
          <p:cNvPr id="15" name="加算記号 14"/>
          <p:cNvSpPr/>
          <p:nvPr/>
        </p:nvSpPr>
        <p:spPr>
          <a:xfrm>
            <a:off x="5828147" y="3450052"/>
            <a:ext cx="807533" cy="732617"/>
          </a:xfrm>
          <a:prstGeom prst="mathPlus">
            <a:avLst/>
          </a:prstGeom>
          <a:solidFill>
            <a:srgbClr val="FF6600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1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アジェンダ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39133"/>
            <a:ext cx="8229600" cy="4987925"/>
          </a:xfrm>
        </p:spPr>
        <p:txBody>
          <a:bodyPr/>
          <a:lstStyle/>
          <a:p>
            <a:r>
              <a:rPr kumimoji="1" lang="ja-JP" altLang="en-US" dirty="0" smtClean="0"/>
              <a:t>こんなことありませんか？</a:t>
            </a:r>
            <a:endParaRPr kumimoji="1" lang="en-US" altLang="ja-JP" dirty="0" smtClean="0"/>
          </a:p>
          <a:p>
            <a:r>
              <a:rPr lang="en-US" altLang="ja-JP" dirty="0" err="1"/>
              <a:t>k</a:t>
            </a:r>
            <a:r>
              <a:rPr lang="en-US" altLang="ja-JP" dirty="0" err="1" smtClean="0"/>
              <a:t>intone</a:t>
            </a:r>
            <a:r>
              <a:rPr lang="ja-JP" altLang="en-US" dirty="0" smtClean="0"/>
              <a:t>の導入でこうなります！</a:t>
            </a:r>
            <a:endParaRPr lang="en-US" altLang="ja-JP" dirty="0" smtClean="0"/>
          </a:p>
          <a:p>
            <a:r>
              <a:rPr lang="en-US" altLang="ja-JP" dirty="0" err="1"/>
              <a:t>kintone</a:t>
            </a:r>
            <a:r>
              <a:rPr lang="ja-JP" altLang="en-US" dirty="0"/>
              <a:t>日報・商談</a:t>
            </a:r>
            <a:r>
              <a:rPr lang="ja-JP" altLang="en-US" dirty="0" smtClean="0"/>
              <a:t>報告の利用</a:t>
            </a:r>
            <a:r>
              <a:rPr lang="ja-JP" altLang="en-US" dirty="0"/>
              <a:t>事例と効果</a:t>
            </a:r>
            <a:endParaRPr lang="en-US" altLang="ja-JP" dirty="0" smtClean="0"/>
          </a:p>
          <a:p>
            <a:r>
              <a:rPr lang="en-US" altLang="ja-JP" dirty="0" err="1" smtClean="0"/>
              <a:t>kintone</a:t>
            </a:r>
            <a:r>
              <a:rPr lang="ja-JP" altLang="en-US" dirty="0" smtClean="0"/>
              <a:t>活用イメージ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閲覧</a:t>
            </a:r>
            <a:r>
              <a:rPr lang="ja-JP" altLang="en-US" dirty="0"/>
              <a:t>日報・商談報告登録の流れ（登録者の動き）</a:t>
            </a:r>
            <a:endParaRPr lang="en-US" altLang="ja-JP" dirty="0"/>
          </a:p>
          <a:p>
            <a:pPr lvl="1"/>
            <a:r>
              <a:rPr lang="ja-JP" altLang="en-US" dirty="0"/>
              <a:t>日報・商談報告確認の流れ（マネージャーの動き）</a:t>
            </a:r>
            <a:endParaRPr lang="en-US" altLang="ja-JP" dirty="0"/>
          </a:p>
          <a:p>
            <a:pPr lvl="1"/>
            <a:r>
              <a:rPr lang="ja-JP" altLang="en-US" dirty="0" smtClean="0"/>
              <a:t>閲覧制限設定</a:t>
            </a:r>
            <a:endParaRPr lang="en-US" altLang="ja-JP" dirty="0" smtClean="0"/>
          </a:p>
          <a:p>
            <a:r>
              <a:rPr lang="ja-JP" altLang="en-US" dirty="0" smtClean="0"/>
              <a:t>まとめ</a:t>
            </a:r>
            <a:endParaRPr lang="en-US" altLang="ja-JP" dirty="0" smtClean="0"/>
          </a:p>
          <a:p>
            <a:r>
              <a:rPr lang="en-US" altLang="ja-JP" dirty="0" err="1" smtClean="0"/>
              <a:t>kintone</a:t>
            </a:r>
            <a:r>
              <a:rPr lang="ja-JP" altLang="en-US" dirty="0" smtClean="0"/>
              <a:t>日報商談報告パック内容</a:t>
            </a:r>
            <a:endParaRPr lang="en-US" altLang="ja-JP" dirty="0" smtClean="0"/>
          </a:p>
          <a:p>
            <a:r>
              <a:rPr lang="en-US" altLang="ja-JP" dirty="0" err="1" smtClean="0"/>
              <a:t>kintone</a:t>
            </a:r>
            <a:r>
              <a:rPr lang="ja-JP" altLang="en-US" dirty="0"/>
              <a:t>日報商談報告パック</a:t>
            </a:r>
            <a:r>
              <a:rPr lang="ja-JP" altLang="en-US" dirty="0" smtClean="0"/>
              <a:t>価格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336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82243" y="4729351"/>
            <a:ext cx="8704636" cy="2089554"/>
          </a:xfrm>
          <a:prstGeom prst="rect">
            <a:avLst/>
          </a:prstGeom>
          <a:solidFill>
            <a:schemeClr val="tx2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8601"/>
            <a:ext cx="8229600" cy="463214"/>
          </a:xfrm>
        </p:spPr>
        <p:txBody>
          <a:bodyPr/>
          <a:lstStyle/>
          <a:p>
            <a:r>
              <a:rPr kumimoji="1" lang="ja-JP" altLang="en-US" b="1" dirty="0" smtClean="0"/>
              <a:t>こんなことありませんか？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7802" y="858115"/>
            <a:ext cx="772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日々の業務、特に部下からの報告やコミュニケーションに関して、こんなことありませんか？</a:t>
            </a:r>
            <a:endParaRPr kumimoji="1" lang="ja-JP" altLang="en-US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268562" y="1385379"/>
            <a:ext cx="8570363" cy="6330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日々</a:t>
            </a:r>
            <a:r>
              <a:rPr lang="ja-JP" altLang="en-US" sz="2000" dirty="0"/>
              <a:t>の報告が</a:t>
            </a:r>
            <a:r>
              <a:rPr lang="ja-JP" altLang="en-US" sz="2000" dirty="0" smtClean="0"/>
              <a:t>メールため</a:t>
            </a:r>
            <a:r>
              <a:rPr lang="ja-JP" altLang="en-US" sz="2000" dirty="0"/>
              <a:t>、</a:t>
            </a:r>
            <a:r>
              <a:rPr lang="ja-JP" altLang="en-US" sz="2000" dirty="0" smtClean="0"/>
              <a:t>受信</a:t>
            </a:r>
            <a:r>
              <a:rPr lang="ja-JP" altLang="en-US" sz="2000" dirty="0"/>
              <a:t>箱</a:t>
            </a:r>
            <a:r>
              <a:rPr lang="ja-JP" altLang="en-US" sz="2000" dirty="0" smtClean="0"/>
              <a:t>に</a:t>
            </a:r>
            <a:r>
              <a:rPr lang="ja-JP" altLang="en-US" sz="2000" dirty="0"/>
              <a:t>埋もれ</a:t>
            </a:r>
            <a:r>
              <a:rPr lang="ja-JP" altLang="en-US" sz="2000" dirty="0" smtClean="0"/>
              <a:t>てしまい、共有もしづらい</a:t>
            </a:r>
            <a:endParaRPr lang="en-US" altLang="ja-JP" sz="2000" dirty="0"/>
          </a:p>
        </p:txBody>
      </p:sp>
      <p:sp>
        <p:nvSpPr>
          <p:cNvPr id="7" name="角丸四角形 6"/>
          <p:cNvSpPr/>
          <p:nvPr/>
        </p:nvSpPr>
        <p:spPr>
          <a:xfrm>
            <a:off x="268562" y="2223394"/>
            <a:ext cx="8531999" cy="6330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各報告書の様式がバラバラで、管理や集計を</a:t>
            </a:r>
            <a:r>
              <a:rPr lang="ja-JP" altLang="en-US" sz="2000" dirty="0" smtClean="0"/>
              <a:t>しづらい</a:t>
            </a:r>
            <a:endParaRPr lang="en-US" altLang="ja-JP" sz="2000" dirty="0"/>
          </a:p>
        </p:txBody>
      </p:sp>
      <p:sp>
        <p:nvSpPr>
          <p:cNvPr id="8" name="角丸四角形 7"/>
          <p:cNvSpPr/>
          <p:nvPr/>
        </p:nvSpPr>
        <p:spPr>
          <a:xfrm>
            <a:off x="268563" y="3106039"/>
            <a:ext cx="8570363" cy="6330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出張や外出が多く、部下とのコミュニケーションができていない</a:t>
            </a:r>
            <a:endParaRPr lang="en-US" altLang="ja-JP" sz="2000" dirty="0"/>
          </a:p>
        </p:txBody>
      </p:sp>
      <p:sp>
        <p:nvSpPr>
          <p:cNvPr id="9" name="角丸四角形 8"/>
          <p:cNvSpPr/>
          <p:nvPr/>
        </p:nvSpPr>
        <p:spPr>
          <a:xfrm>
            <a:off x="268562" y="3971910"/>
            <a:ext cx="8531999" cy="6330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そもそも部下が面倒臭がって報告して</a:t>
            </a:r>
            <a:r>
              <a:rPr lang="ja-JP" altLang="en-US" sz="2000" dirty="0" smtClean="0"/>
              <a:t>くれない</a:t>
            </a:r>
            <a:endParaRPr lang="en-US" altLang="ja-JP" sz="2000" dirty="0"/>
          </a:p>
        </p:txBody>
      </p:sp>
      <p:sp>
        <p:nvSpPr>
          <p:cNvPr id="10" name="円/楕円 9"/>
          <p:cNvSpPr/>
          <p:nvPr/>
        </p:nvSpPr>
        <p:spPr>
          <a:xfrm>
            <a:off x="134291" y="1174785"/>
            <a:ext cx="1083794" cy="31606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chemeClr val="bg1"/>
                </a:solidFill>
              </a:rPr>
              <a:t>ケース①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34291" y="2074213"/>
            <a:ext cx="1083794" cy="31606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chemeClr val="bg1"/>
                </a:solidFill>
              </a:rPr>
              <a:t>ケース②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34291" y="2898407"/>
            <a:ext cx="1083794" cy="31606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chemeClr val="bg1"/>
                </a:solidFill>
              </a:rPr>
              <a:t>ケース③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4291" y="3813879"/>
            <a:ext cx="1083794" cy="31606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chemeClr val="bg1"/>
                </a:solidFill>
              </a:rPr>
              <a:t>ケース④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67" y="4586044"/>
            <a:ext cx="2335780" cy="230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239064" y="4772914"/>
            <a:ext cx="8138766" cy="203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white"/>
                </a:solidFill>
              </a:rPr>
              <a:t>その</a:t>
            </a:r>
            <a:r>
              <a:rPr lang="ja-JP" altLang="en-US" sz="1600" dirty="0">
                <a:solidFill>
                  <a:prstClr val="white"/>
                </a:solidFill>
              </a:rPr>
              <a:t>結果、</a:t>
            </a:r>
            <a:endParaRPr lang="en-US" altLang="ja-JP" sz="1600" dirty="0">
              <a:solidFill>
                <a:prstClr val="white"/>
              </a:solidFill>
            </a:endParaRPr>
          </a:p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prstClr val="white"/>
                </a:solidFill>
              </a:rPr>
              <a:t>社員の退職時に引き継ぎができず、お客様に</a:t>
            </a:r>
            <a:endParaRPr lang="en-US" altLang="ja-JP" sz="2400" b="1" dirty="0">
              <a:solidFill>
                <a:prstClr val="white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white"/>
                </a:solidFill>
              </a:rPr>
              <a:t>　迷惑がかかってしまう。</a:t>
            </a:r>
            <a:endParaRPr lang="en-US" altLang="ja-JP" sz="2400" b="1" dirty="0">
              <a:solidFill>
                <a:prstClr val="white"/>
              </a:solidFill>
            </a:endParaRPr>
          </a:p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prstClr val="white"/>
                </a:solidFill>
              </a:rPr>
              <a:t>過去の情報をすぐに確認できず、検索に時間が</a:t>
            </a:r>
            <a:r>
              <a:rPr lang="ja-JP" altLang="en-US" sz="2400" b="1" dirty="0" smtClean="0">
                <a:solidFill>
                  <a:prstClr val="white"/>
                </a:solidFill>
              </a:rPr>
              <a:t>かかる。</a:t>
            </a:r>
            <a:endParaRPr lang="en-US" altLang="ja-JP" sz="2400" b="1" dirty="0">
              <a:solidFill>
                <a:prstClr val="white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white"/>
                </a:solidFill>
              </a:rPr>
              <a:t>　</a:t>
            </a:r>
            <a:r>
              <a:rPr lang="ja-JP" altLang="en-US" sz="1600" dirty="0">
                <a:solidFill>
                  <a:prstClr val="white"/>
                </a:solidFill>
              </a:rPr>
              <a:t>といった問題が発生している</a:t>
            </a:r>
            <a:r>
              <a:rPr lang="ja-JP" altLang="en-US" sz="1600" dirty="0" smtClean="0">
                <a:solidFill>
                  <a:prstClr val="white"/>
                </a:solidFill>
              </a:rPr>
              <a:t>。</a:t>
            </a:r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1284" y="417627"/>
            <a:ext cx="8229600" cy="486345"/>
          </a:xfrm>
        </p:spPr>
        <p:txBody>
          <a:bodyPr/>
          <a:lstStyle/>
          <a:p>
            <a:r>
              <a:rPr kumimoji="1" lang="en-US" altLang="ja-JP" b="1" dirty="0" err="1" smtClean="0"/>
              <a:t>kintone</a:t>
            </a:r>
            <a:r>
              <a:rPr kumimoji="1" lang="ja-JP" altLang="en-US" b="1" dirty="0" smtClean="0"/>
              <a:t>の導入でこうなります！</a:t>
            </a:r>
            <a:endParaRPr kumimoji="1" lang="ja-JP" altLang="en-US" b="1" dirty="0"/>
          </a:p>
        </p:txBody>
      </p:sp>
      <p:sp>
        <p:nvSpPr>
          <p:cNvPr id="5" name="角丸四角形 4"/>
          <p:cNvSpPr/>
          <p:nvPr/>
        </p:nvSpPr>
        <p:spPr>
          <a:xfrm>
            <a:off x="268562" y="1106236"/>
            <a:ext cx="8570363" cy="633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日々の報告がデータベース化されるため、共有しやすくなります！</a:t>
            </a:r>
            <a:endParaRPr lang="en-US" altLang="ja-JP" sz="2000" dirty="0"/>
          </a:p>
        </p:txBody>
      </p:sp>
      <p:sp>
        <p:nvSpPr>
          <p:cNvPr id="6" name="角丸四角形 5"/>
          <p:cNvSpPr/>
          <p:nvPr/>
        </p:nvSpPr>
        <p:spPr>
          <a:xfrm>
            <a:off x="268562" y="1944251"/>
            <a:ext cx="8531999" cy="633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統一した様式で報告ができるため、管理や集計も楽になります！</a:t>
            </a:r>
            <a:endParaRPr lang="en-US" altLang="ja-JP" sz="2000" dirty="0"/>
          </a:p>
        </p:txBody>
      </p:sp>
      <p:sp>
        <p:nvSpPr>
          <p:cNvPr id="7" name="角丸四角形 6"/>
          <p:cNvSpPr/>
          <p:nvPr/>
        </p:nvSpPr>
        <p:spPr>
          <a:xfrm>
            <a:off x="268563" y="2826896"/>
            <a:ext cx="8570363" cy="633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出張・外出時でもコメント欄</a:t>
            </a:r>
            <a:r>
              <a:rPr lang="ja-JP" altLang="en-US" sz="2000" dirty="0"/>
              <a:t>を</a:t>
            </a:r>
            <a:r>
              <a:rPr lang="ja-JP" altLang="en-US" sz="2000" dirty="0" smtClean="0"/>
              <a:t>使ってコミュニケーションが可能です！</a:t>
            </a:r>
            <a:endParaRPr lang="en-US" altLang="ja-JP" sz="2000" dirty="0"/>
          </a:p>
        </p:txBody>
      </p:sp>
      <p:sp>
        <p:nvSpPr>
          <p:cNvPr id="9" name="円/楕円 8"/>
          <p:cNvSpPr/>
          <p:nvPr/>
        </p:nvSpPr>
        <p:spPr>
          <a:xfrm>
            <a:off x="134291" y="895642"/>
            <a:ext cx="1083794" cy="3160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</a:rPr>
              <a:t>効果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①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4291" y="1795070"/>
            <a:ext cx="1083794" cy="3160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</a:rPr>
              <a:t>効果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②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34291" y="2619264"/>
            <a:ext cx="1083794" cy="3160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</a:rPr>
              <a:t>効果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③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C:\Users\natsumi-matsuzawa\AppData\Local\Microsoft\Windows\Temporary Internet Files\Content.IE5\9L8VSPQY\MP90044345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14960" r="2371"/>
          <a:stretch/>
        </p:blipFill>
        <p:spPr bwMode="auto">
          <a:xfrm>
            <a:off x="6396" y="4325814"/>
            <a:ext cx="2785645" cy="25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7433" y="4483844"/>
            <a:ext cx="6376567" cy="184297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600" dirty="0" smtClean="0"/>
              <a:t>　結果</a:t>
            </a:r>
            <a:r>
              <a:rPr lang="ja-JP" altLang="en-US" sz="1600" dirty="0" smtClean="0"/>
              <a:t>、</a:t>
            </a:r>
            <a:endParaRPr lang="en-US" altLang="ja-JP" sz="1600" dirty="0" smtClean="0"/>
          </a:p>
          <a:p>
            <a:r>
              <a:rPr lang="ja-JP" altLang="en-US" b="1" dirty="0" smtClean="0"/>
              <a:t>急な社員の退職時にもスムーズに</a:t>
            </a:r>
            <a:r>
              <a:rPr lang="ja-JP" altLang="en-US" b="1" dirty="0" smtClean="0">
                <a:solidFill>
                  <a:srgbClr val="FF0000"/>
                </a:solidFill>
              </a:rPr>
              <a:t>引き継ぎができ、お客様に迷惑がかかりません。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/>
              <a:t>情報を</a:t>
            </a:r>
            <a:r>
              <a:rPr lang="ja-JP" altLang="en-US" b="1" dirty="0">
                <a:solidFill>
                  <a:srgbClr val="FF0000"/>
                </a:solidFill>
              </a:rPr>
              <a:t>すぐ</a:t>
            </a:r>
            <a:r>
              <a:rPr lang="ja-JP" altLang="en-US" b="1" dirty="0" smtClean="0">
                <a:solidFill>
                  <a:srgbClr val="FF0000"/>
                </a:solidFill>
              </a:rPr>
              <a:t>に</a:t>
            </a:r>
            <a:r>
              <a:rPr lang="ja-JP" altLang="en-US" b="1" dirty="0">
                <a:solidFill>
                  <a:srgbClr val="FF0000"/>
                </a:solidFill>
              </a:rPr>
              <a:t>検索</a:t>
            </a:r>
            <a:r>
              <a:rPr lang="ja-JP" altLang="en-US" b="1" dirty="0" smtClean="0">
                <a:solidFill>
                  <a:srgbClr val="FF0000"/>
                </a:solidFill>
              </a:rPr>
              <a:t>でき、迅速な対応が可能です。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8562" y="3692767"/>
            <a:ext cx="8531999" cy="633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シンプルで使いやすい＋スマホアプリ利用で手間がかかりません！</a:t>
            </a:r>
            <a:endParaRPr lang="en-US" altLang="ja-JP" sz="2000" dirty="0"/>
          </a:p>
        </p:txBody>
      </p:sp>
      <p:sp>
        <p:nvSpPr>
          <p:cNvPr id="12" name="円/楕円 11"/>
          <p:cNvSpPr/>
          <p:nvPr/>
        </p:nvSpPr>
        <p:spPr>
          <a:xfrm>
            <a:off x="134291" y="3534736"/>
            <a:ext cx="1083794" cy="3160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</a:rPr>
              <a:t>効果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④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9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1939" y="2523574"/>
            <a:ext cx="7772400" cy="1916465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 err="1"/>
              <a:t>k</a:t>
            </a:r>
            <a:r>
              <a:rPr kumimoji="1" lang="en-US" altLang="ja-JP" sz="4000" b="1" dirty="0" err="1" smtClean="0"/>
              <a:t>intone</a:t>
            </a:r>
            <a:r>
              <a:rPr kumimoji="1" lang="ja-JP" altLang="en-US" sz="4000" b="1" dirty="0" smtClean="0"/>
              <a:t>日報・商談報告</a:t>
            </a:r>
            <a:r>
              <a:rPr kumimoji="1" lang="en-US" altLang="ja-JP" sz="4000" b="1" dirty="0" smtClean="0"/>
              <a:t/>
            </a:r>
            <a:br>
              <a:rPr kumimoji="1" lang="en-US" altLang="ja-JP" sz="4000" b="1" dirty="0" smtClean="0"/>
            </a:br>
            <a:r>
              <a:rPr lang="ja-JP" altLang="en-US" sz="4000" b="1" dirty="0" smtClean="0"/>
              <a:t>利用</a:t>
            </a:r>
            <a:r>
              <a:rPr lang="ja-JP" altLang="en-US" sz="4000" b="1" dirty="0"/>
              <a:t>事例</a:t>
            </a:r>
            <a:r>
              <a:rPr lang="ja-JP" altLang="en-US" sz="4000" b="1" dirty="0" smtClean="0"/>
              <a:t>と効果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143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30212" y="4608167"/>
            <a:ext cx="4154431" cy="190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１．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部下の日報が</a:t>
            </a:r>
            <a:r>
              <a:rPr lang="en-US" altLang="ja-JP" sz="18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に集約されるため、</a:t>
            </a:r>
            <a:r>
              <a:rPr lang="ja-JP" altLang="en-US" sz="1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見落としが減り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、過去の履歴も追いやすくなり、</a:t>
            </a:r>
            <a:r>
              <a:rPr lang="ja-JP" altLang="en-US" sz="1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引き継ぎが楽になった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クラウドサービスのため、外出先からも利用でき、スマホ対応もしているため、営業の</a:t>
            </a:r>
            <a:r>
              <a:rPr lang="ja-JP" altLang="en-US" sz="1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報告作業の負担が減った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３．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直行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直帰の社員にも、上司が日報に毎日コメントをすることでコミュニケーションが生まれ、良い関係を築けるようになった。</a:t>
            </a:r>
            <a:endParaRPr lang="en-US" altLang="ja-JP" sz="18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847" y="879067"/>
            <a:ext cx="1859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kintone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導入前</a:t>
            </a:r>
            <a:endParaRPr lang="ja-JP" altLang="en-US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38471" y="1210114"/>
            <a:ext cx="4043760" cy="234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>
                <a:solidFill>
                  <a:prstClr val="black"/>
                </a:solidFill>
              </a:rPr>
              <a:t>日報を</a:t>
            </a:r>
            <a:r>
              <a:rPr lang="en-US" altLang="ja-JP" sz="1400" dirty="0" smtClean="0">
                <a:solidFill>
                  <a:prstClr val="black"/>
                </a:solidFill>
              </a:rPr>
              <a:t>Excel</a:t>
            </a:r>
            <a:r>
              <a:rPr lang="ja-JP" altLang="en-US" sz="1400" dirty="0" smtClean="0">
                <a:solidFill>
                  <a:prstClr val="black"/>
                </a:solidFill>
              </a:rPr>
              <a:t>に記入し、それを上司にメールで送付。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マネージャー一人に対し、部下が</a:t>
            </a:r>
            <a:r>
              <a:rPr lang="en-US" altLang="ja-JP" sz="1400" dirty="0" smtClean="0">
                <a:solidFill>
                  <a:prstClr val="black"/>
                </a:solidFill>
              </a:rPr>
              <a:t>15</a:t>
            </a:r>
            <a:r>
              <a:rPr lang="ja-JP" altLang="en-US" sz="1400" dirty="0" smtClean="0">
                <a:solidFill>
                  <a:prstClr val="black"/>
                </a:solidFill>
              </a:rPr>
              <a:t>人以上いる場合もある。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内地には直行</a:t>
            </a:r>
            <a:r>
              <a:rPr lang="ja-JP" altLang="en-US" sz="1400" dirty="0">
                <a:solidFill>
                  <a:prstClr val="black"/>
                </a:solidFill>
              </a:rPr>
              <a:t>直帰</a:t>
            </a:r>
            <a:r>
              <a:rPr lang="ja-JP" altLang="en-US" sz="1400" dirty="0" smtClean="0">
                <a:solidFill>
                  <a:prstClr val="black"/>
                </a:solidFill>
              </a:rPr>
              <a:t>の社員もいて、その社員と直接会うのは月</a:t>
            </a:r>
            <a:r>
              <a:rPr lang="en-US" altLang="ja-JP" sz="1400" dirty="0" smtClean="0">
                <a:solidFill>
                  <a:prstClr val="black"/>
                </a:solidFill>
              </a:rPr>
              <a:t>1</a:t>
            </a:r>
            <a:r>
              <a:rPr lang="ja-JP" altLang="en-US" sz="1400" dirty="0" smtClean="0">
                <a:solidFill>
                  <a:prstClr val="black"/>
                </a:solidFill>
              </a:rPr>
              <a:t>回程度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上司も日報を見落とすこともあり、部下の活動を把握できず、日報を書かない者もいた。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00457" y="1031309"/>
            <a:ext cx="282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kintone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イメージ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499828"/>
            <a:ext cx="1478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28781" y="4162051"/>
            <a:ext cx="147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導入効果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07504" y="4789853"/>
            <a:ext cx="403244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4283968" y="1764453"/>
            <a:ext cx="0" cy="41045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53189" y="4887315"/>
            <a:ext cx="4001481" cy="1901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prstClr val="black"/>
                </a:solidFill>
              </a:rPr>
              <a:t>１．</a:t>
            </a:r>
            <a:r>
              <a:rPr lang="ja-JP" altLang="en-US" sz="1800" dirty="0" smtClean="0">
                <a:solidFill>
                  <a:prstClr val="black"/>
                </a:solidFill>
              </a:rPr>
              <a:t>メールで日報報告していたため、マネージャーの見落としも多く、</a:t>
            </a:r>
            <a:r>
              <a:rPr lang="ja-JP" altLang="en-US" sz="1800" dirty="0">
                <a:solidFill>
                  <a:prstClr val="black"/>
                </a:solidFill>
              </a:rPr>
              <a:t>部下</a:t>
            </a:r>
            <a:r>
              <a:rPr lang="ja-JP" altLang="en-US" sz="1800" dirty="0" smtClean="0">
                <a:solidFill>
                  <a:prstClr val="black"/>
                </a:solidFill>
              </a:rPr>
              <a:t>の活動を把握しづらかった。また、商談履歴を追えず、引き継ぎができなかった。</a:t>
            </a:r>
            <a:endParaRPr lang="en-US" altLang="ja-JP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1800" b="1" dirty="0" smtClean="0">
                <a:solidFill>
                  <a:prstClr val="black"/>
                </a:solidFill>
              </a:rPr>
              <a:t>２．</a:t>
            </a:r>
            <a:r>
              <a:rPr lang="ja-JP" altLang="en-US" sz="1800" dirty="0" smtClean="0">
                <a:solidFill>
                  <a:prstClr val="black"/>
                </a:solidFill>
              </a:rPr>
              <a:t>日報が</a:t>
            </a:r>
            <a:r>
              <a:rPr lang="en-US" altLang="ja-JP" sz="1800" dirty="0" smtClean="0">
                <a:solidFill>
                  <a:prstClr val="black"/>
                </a:solidFill>
              </a:rPr>
              <a:t>Excel</a:t>
            </a:r>
            <a:r>
              <a:rPr lang="ja-JP" altLang="en-US" sz="1800" dirty="0" smtClean="0">
                <a:solidFill>
                  <a:prstClr val="black"/>
                </a:solidFill>
              </a:rPr>
              <a:t>のフォームに記載する必要が有るため、</a:t>
            </a:r>
            <a:r>
              <a:rPr lang="en-US" altLang="ja-JP" sz="1800" dirty="0" smtClean="0">
                <a:solidFill>
                  <a:prstClr val="black"/>
                </a:solidFill>
              </a:rPr>
              <a:t>PC</a:t>
            </a:r>
            <a:r>
              <a:rPr lang="ja-JP" altLang="en-US" sz="1800" dirty="0" smtClean="0">
                <a:solidFill>
                  <a:prstClr val="black"/>
                </a:solidFill>
              </a:rPr>
              <a:t>からしか登録できず、営業にとっては</a:t>
            </a:r>
            <a:r>
              <a:rPr lang="ja-JP" altLang="en-US" sz="1800" dirty="0" err="1" smtClean="0">
                <a:solidFill>
                  <a:prstClr val="black"/>
                </a:solidFill>
              </a:rPr>
              <a:t>手間にになって</a:t>
            </a:r>
            <a:r>
              <a:rPr lang="ja-JP" altLang="en-US" sz="1800" dirty="0" smtClean="0">
                <a:solidFill>
                  <a:prstClr val="black"/>
                </a:solidFill>
              </a:rPr>
              <a:t>いた。</a:t>
            </a:r>
            <a:endParaRPr lang="en-US" altLang="ja-JP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1800" b="1" dirty="0" smtClean="0">
                <a:solidFill>
                  <a:prstClr val="black"/>
                </a:solidFill>
              </a:rPr>
              <a:t>３．</a:t>
            </a:r>
            <a:r>
              <a:rPr lang="ja-JP" altLang="en-US" sz="1800" dirty="0">
                <a:solidFill>
                  <a:prstClr val="black"/>
                </a:solidFill>
              </a:rPr>
              <a:t>直行直帰</a:t>
            </a:r>
            <a:r>
              <a:rPr lang="ja-JP" altLang="en-US" sz="1800" dirty="0" smtClean="0">
                <a:solidFill>
                  <a:prstClr val="black"/>
                </a:solidFill>
              </a:rPr>
              <a:t>の社員との重要なコミュニケーション手段である日報が機能せず、関係が疎遠になっていた。</a:t>
            </a:r>
            <a:endParaRPr lang="en-US" altLang="ja-JP" sz="18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800" dirty="0">
              <a:solidFill>
                <a:prstClr val="black"/>
              </a:solidFill>
            </a:endParaRPr>
          </a:p>
          <a:p>
            <a:endParaRPr lang="ja-JP" altLang="en-US" sz="1800" dirty="0">
              <a:solidFill>
                <a:prstClr val="black"/>
              </a:solidFill>
            </a:endParaRPr>
          </a:p>
          <a:p>
            <a:endParaRPr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34" name="Picture 6" descr="j0433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62" y="3263397"/>
            <a:ext cx="725053" cy="6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右矢印 55"/>
          <p:cNvSpPr/>
          <p:nvPr/>
        </p:nvSpPr>
        <p:spPr>
          <a:xfrm>
            <a:off x="5340586" y="2852355"/>
            <a:ext cx="566207" cy="2335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49271" y="4092385"/>
            <a:ext cx="621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6" name="コンテンツ プレースホルダ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1"/>
          <a:stretch/>
        </p:blipFill>
        <p:spPr bwMode="auto">
          <a:xfrm>
            <a:off x="5982834" y="2701554"/>
            <a:ext cx="1108397" cy="6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圆角矩形 3"/>
          <p:cNvSpPr/>
          <p:nvPr/>
        </p:nvSpPr>
        <p:spPr>
          <a:xfrm>
            <a:off x="5454071" y="3456198"/>
            <a:ext cx="2136089" cy="312696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日報・商談報告を</a:t>
            </a:r>
            <a:r>
              <a:rPr lang="ja-JP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集約・</a:t>
            </a:r>
            <a:r>
              <a:rPr lang="en-US" altLang="ja-JP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DB</a:t>
            </a:r>
            <a:r>
              <a:rPr lang="ja-JP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</a:t>
            </a:r>
          </a:p>
        </p:txBody>
      </p:sp>
      <p:sp>
        <p:nvSpPr>
          <p:cNvPr id="49" name="角丸四角形吹き出し 48"/>
          <p:cNvSpPr/>
          <p:nvPr/>
        </p:nvSpPr>
        <p:spPr>
          <a:xfrm>
            <a:off x="7720493" y="1694517"/>
            <a:ext cx="1355646" cy="776382"/>
          </a:xfrm>
          <a:prstGeom prst="wedgeRoundRectCallout">
            <a:avLst>
              <a:gd name="adj1" fmla="val -13468"/>
              <a:gd name="adj2" fmla="val 638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b="1" dirty="0" err="1" smtClean="0">
                <a:solidFill>
                  <a:prstClr val="black"/>
                </a:solidFill>
              </a:rPr>
              <a:t>kintone</a:t>
            </a:r>
            <a:r>
              <a:rPr lang="ja-JP" altLang="en-US" sz="1050" b="1" dirty="0" smtClean="0">
                <a:solidFill>
                  <a:prstClr val="black"/>
                </a:solidFill>
              </a:rPr>
              <a:t>に部下の日報がまとまっているので、確認しやすくなった！</a:t>
            </a:r>
            <a:endParaRPr lang="ja-JP" altLang="en-US" sz="1050" b="1" dirty="0">
              <a:solidFill>
                <a:prstClr val="black"/>
              </a:solidFill>
            </a:endParaRPr>
          </a:p>
        </p:txBody>
      </p:sp>
      <p:sp>
        <p:nvSpPr>
          <p:cNvPr id="59" name="角丸四角形吹き出し 58"/>
          <p:cNvSpPr/>
          <p:nvPr/>
        </p:nvSpPr>
        <p:spPr>
          <a:xfrm>
            <a:off x="4323194" y="1831396"/>
            <a:ext cx="1275056" cy="559770"/>
          </a:xfrm>
          <a:prstGeom prst="wedgeRoundRectCallout">
            <a:avLst>
              <a:gd name="adj1" fmla="val -10912"/>
              <a:gd name="adj2" fmla="val 702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dirty="0" smtClean="0">
                <a:solidFill>
                  <a:prstClr val="black"/>
                </a:solidFill>
              </a:rPr>
              <a:t>スマホ</a:t>
            </a:r>
            <a:r>
              <a:rPr lang="ja-JP" altLang="en-US" sz="1050" b="1" dirty="0">
                <a:solidFill>
                  <a:prstClr val="black"/>
                </a:solidFill>
              </a:rPr>
              <a:t>から</a:t>
            </a:r>
            <a:r>
              <a:rPr lang="ja-JP" altLang="en-US" sz="1050" b="1" dirty="0" smtClean="0">
                <a:solidFill>
                  <a:prstClr val="black"/>
                </a:solidFill>
              </a:rPr>
              <a:t>も登録でき、手間が減った！</a:t>
            </a:r>
            <a:endParaRPr lang="en-US" altLang="ja-JP" sz="1050" b="1" dirty="0" smtClean="0">
              <a:solidFill>
                <a:prstClr val="black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12683"/>
            <a:ext cx="8229600" cy="647700"/>
          </a:xfrm>
        </p:spPr>
        <p:txBody>
          <a:bodyPr/>
          <a:lstStyle/>
          <a:p>
            <a:r>
              <a:rPr lang="ja-JP" altLang="en-US" b="1" dirty="0" smtClean="0"/>
              <a:t>某大手製造業</a:t>
            </a:r>
            <a:r>
              <a:rPr kumimoji="1" lang="ja-JP" altLang="en-US" b="1" dirty="0" smtClean="0"/>
              <a:t>様の利用事例</a:t>
            </a:r>
            <a:endParaRPr kumimoji="1" lang="ja-JP" altLang="en-US" b="1" dirty="0"/>
          </a:p>
        </p:txBody>
      </p:sp>
      <p:sp>
        <p:nvSpPr>
          <p:cNvPr id="54" name="右矢印 53"/>
          <p:cNvSpPr/>
          <p:nvPr/>
        </p:nvSpPr>
        <p:spPr>
          <a:xfrm rot="20602578">
            <a:off x="1658678" y="4035808"/>
            <a:ext cx="1260615" cy="2135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3" name="図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0763" y="4021524"/>
            <a:ext cx="380983" cy="3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右矢印 67"/>
          <p:cNvSpPr/>
          <p:nvPr/>
        </p:nvSpPr>
        <p:spPr>
          <a:xfrm>
            <a:off x="1442275" y="3633301"/>
            <a:ext cx="1393923" cy="1866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6" name="図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5377" y="3567502"/>
            <a:ext cx="380983" cy="3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テキスト ボックス 79"/>
          <p:cNvSpPr txBox="1"/>
          <p:nvPr/>
        </p:nvSpPr>
        <p:spPr>
          <a:xfrm>
            <a:off x="3047278" y="4113797"/>
            <a:ext cx="11934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マネージャー</a:t>
            </a:r>
            <a:endParaRPr lang="en-US" altLang="ja-JP" sz="11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19761" b="47840"/>
          <a:stretch/>
        </p:blipFill>
        <p:spPr>
          <a:xfrm rot="13514318">
            <a:off x="3582662" y="3241260"/>
            <a:ext cx="257732" cy="240583"/>
          </a:xfrm>
          <a:prstGeom prst="rect">
            <a:avLst/>
          </a:prstGeom>
        </p:spPr>
      </p:pic>
      <p:sp>
        <p:nvSpPr>
          <p:cNvPr id="90" name="テキスト ボックス 89"/>
          <p:cNvSpPr txBox="1"/>
          <p:nvPr/>
        </p:nvSpPr>
        <p:spPr>
          <a:xfrm>
            <a:off x="4746201" y="3269328"/>
            <a:ext cx="6218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751334" y="3270385"/>
            <a:ext cx="10333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マネージャー</a:t>
            </a:r>
            <a:endParaRPr lang="en-US" altLang="ja-JP" sz="11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0" name="右矢印 99"/>
          <p:cNvSpPr/>
          <p:nvPr/>
        </p:nvSpPr>
        <p:spPr>
          <a:xfrm rot="4020065">
            <a:off x="5922490" y="2300044"/>
            <a:ext cx="531607" cy="24782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1" name="右矢印 100"/>
          <p:cNvSpPr/>
          <p:nvPr/>
        </p:nvSpPr>
        <p:spPr>
          <a:xfrm rot="7155651">
            <a:off x="6575182" y="2401204"/>
            <a:ext cx="552962" cy="23371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2" name="右矢印 101"/>
          <p:cNvSpPr/>
          <p:nvPr/>
        </p:nvSpPr>
        <p:spPr>
          <a:xfrm rot="10800000">
            <a:off x="7040073" y="2874835"/>
            <a:ext cx="656719" cy="2236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6" y="3947643"/>
            <a:ext cx="564704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3" y="3466602"/>
            <a:ext cx="564704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02" y="2960347"/>
            <a:ext cx="569628" cy="5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右矢印 50"/>
          <p:cNvSpPr/>
          <p:nvPr/>
        </p:nvSpPr>
        <p:spPr>
          <a:xfrm rot="967564">
            <a:off x="1847916" y="3240392"/>
            <a:ext cx="1084473" cy="2161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70" name="図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9057" y="3060543"/>
            <a:ext cx="380983" cy="3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 descr="j0433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52" y="2540194"/>
            <a:ext cx="725053" cy="6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50" y="2656231"/>
            <a:ext cx="569628" cy="5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86" y="1545254"/>
            <a:ext cx="569628" cy="5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33" y="1612042"/>
            <a:ext cx="569628" cy="5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図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1457" y="3212943"/>
            <a:ext cx="380983" cy="3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図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7777" y="3719902"/>
            <a:ext cx="380983" cy="3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図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3163" y="4173924"/>
            <a:ext cx="380983" cy="3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9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1939" y="2523574"/>
            <a:ext cx="7772400" cy="191646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b="1" dirty="0" err="1" smtClean="0"/>
              <a:t>kintone</a:t>
            </a:r>
            <a:r>
              <a:rPr lang="ja-JP" altLang="en-US" sz="4000" b="1" dirty="0" smtClean="0"/>
              <a:t> </a:t>
            </a:r>
            <a:r>
              <a:rPr lang="ja-JP" altLang="en-US" sz="4000" b="1" dirty="0"/>
              <a:t>活用</a:t>
            </a:r>
            <a:r>
              <a:rPr lang="ja-JP" altLang="en-US" sz="4000" b="1" dirty="0" smtClean="0"/>
              <a:t>イメージ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549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445"/>
            <a:ext cx="8229600" cy="647700"/>
          </a:xfrm>
        </p:spPr>
        <p:txBody>
          <a:bodyPr/>
          <a:lstStyle/>
          <a:p>
            <a:r>
              <a:rPr lang="ja-JP" altLang="en-US" b="1" dirty="0" smtClean="0"/>
              <a:t>日報・商談報告登録</a:t>
            </a:r>
            <a:r>
              <a:rPr kumimoji="1" lang="ja-JP" altLang="en-US" b="1" dirty="0" smtClean="0"/>
              <a:t>の流れ</a:t>
            </a:r>
            <a:r>
              <a:rPr kumimoji="1" lang="ja-JP" altLang="en-US" sz="2000" b="1" dirty="0" smtClean="0"/>
              <a:t>（</a:t>
            </a:r>
            <a:r>
              <a:rPr lang="ja-JP" altLang="en-US" sz="2000" b="1" dirty="0"/>
              <a:t>登録者</a:t>
            </a:r>
            <a:r>
              <a:rPr kumimoji="1" lang="ja-JP" altLang="en-US" sz="2000" b="1" dirty="0" smtClean="0"/>
              <a:t>の動き）</a:t>
            </a:r>
            <a:endParaRPr kumimoji="1" lang="ja-JP" altLang="en-US" sz="2000" b="1" dirty="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748147" y="1143731"/>
            <a:ext cx="3516922" cy="312738"/>
          </a:xfrm>
          <a:prstGeom prst="chevron">
            <a:avLst>
              <a:gd name="adj" fmla="val 68925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lIns="18000" rIns="18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顧客</a:t>
            </a: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マスタから訪問した顧客を選択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6758895" y="1143731"/>
            <a:ext cx="1892745" cy="312738"/>
          </a:xfrm>
          <a:prstGeom prst="chevron">
            <a:avLst>
              <a:gd name="adj" fmla="val 68925"/>
            </a:avLst>
          </a:prstGeom>
          <a:solidFill>
            <a:srgbClr val="FFFFFF"/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　日報を登録する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609610" y="1143731"/>
            <a:ext cx="1889594" cy="312738"/>
          </a:xfrm>
          <a:prstGeom prst="chevron">
            <a:avLst>
              <a:gd name="adj" fmla="val 68925"/>
            </a:avLst>
          </a:prstGeom>
          <a:solidFill>
            <a:srgbClr val="FFFFFF"/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商談報告を記載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" y="1045508"/>
            <a:ext cx="533400" cy="53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44" y="1038502"/>
            <a:ext cx="584539" cy="5845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01" y="1045508"/>
            <a:ext cx="533400" cy="5334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2"/>
          <a:stretch/>
        </p:blipFill>
        <p:spPr>
          <a:xfrm>
            <a:off x="198226" y="1772378"/>
            <a:ext cx="8651640" cy="5010916"/>
          </a:xfrm>
          <a:prstGeom prst="rect">
            <a:avLst/>
          </a:prstGeom>
        </p:spPr>
      </p:pic>
      <p:sp>
        <p:nvSpPr>
          <p:cNvPr id="27" name="円/楕円 26"/>
          <p:cNvSpPr/>
          <p:nvPr/>
        </p:nvSpPr>
        <p:spPr>
          <a:xfrm>
            <a:off x="1284940" y="2541439"/>
            <a:ext cx="1225177" cy="279455"/>
          </a:xfrm>
          <a:prstGeom prst="ellips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吹き出し 27"/>
          <p:cNvSpPr/>
          <p:nvPr/>
        </p:nvSpPr>
        <p:spPr>
          <a:xfrm>
            <a:off x="2470607" y="3588127"/>
            <a:ext cx="2053439" cy="648780"/>
          </a:xfrm>
          <a:prstGeom prst="wedgeRectCallout">
            <a:avLst>
              <a:gd name="adj1" fmla="val -65421"/>
              <a:gd name="adj2" fmla="val -165781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200" dirty="0" smtClean="0"/>
              <a:t>自分の担当の顧客が一覧で</a:t>
            </a:r>
            <a:endParaRPr lang="en-US" altLang="ja-JP" sz="1200" dirty="0" smtClean="0"/>
          </a:p>
          <a:p>
            <a:r>
              <a:rPr lang="ja-JP" altLang="en-US" sz="1200" dirty="0" smtClean="0"/>
              <a:t>表示されます。</a:t>
            </a:r>
            <a:endParaRPr kumimoji="1" lang="ja-JP" altLang="en-US" sz="1200" dirty="0"/>
          </a:p>
        </p:txBody>
      </p:sp>
      <p:sp>
        <p:nvSpPr>
          <p:cNvPr id="29" name="円/楕円 28"/>
          <p:cNvSpPr/>
          <p:nvPr/>
        </p:nvSpPr>
        <p:spPr>
          <a:xfrm>
            <a:off x="1612376" y="1728270"/>
            <a:ext cx="1692612" cy="308536"/>
          </a:xfrm>
          <a:prstGeom prst="ellips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吹き出し 29"/>
          <p:cNvSpPr/>
          <p:nvPr/>
        </p:nvSpPr>
        <p:spPr>
          <a:xfrm>
            <a:off x="3419738" y="2109637"/>
            <a:ext cx="2873486" cy="431802"/>
          </a:xfrm>
          <a:prstGeom prst="wedgeRectCallout">
            <a:avLst>
              <a:gd name="adj1" fmla="val -66003"/>
              <a:gd name="adj2" fmla="val -83795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200" dirty="0"/>
              <a:t>検索窓</a:t>
            </a:r>
            <a:r>
              <a:rPr lang="ja-JP" altLang="en-US" sz="1200" dirty="0" smtClean="0"/>
              <a:t>から文字列での検索も可能です。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32035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445"/>
            <a:ext cx="8229600" cy="647700"/>
          </a:xfrm>
        </p:spPr>
        <p:txBody>
          <a:bodyPr/>
          <a:lstStyle/>
          <a:p>
            <a:r>
              <a:rPr lang="ja-JP" altLang="en-US" b="1" dirty="0" smtClean="0"/>
              <a:t>日報・商談報告登録</a:t>
            </a:r>
            <a:r>
              <a:rPr kumimoji="1" lang="ja-JP" altLang="en-US" b="1" dirty="0" smtClean="0"/>
              <a:t>の流れ</a:t>
            </a:r>
            <a:r>
              <a:rPr kumimoji="1" lang="ja-JP" altLang="en-US" sz="2000" b="1" dirty="0" smtClean="0"/>
              <a:t>（</a:t>
            </a:r>
            <a:r>
              <a:rPr lang="ja-JP" altLang="en-US" sz="2000" b="1" dirty="0"/>
              <a:t>登録者</a:t>
            </a:r>
            <a:r>
              <a:rPr kumimoji="1" lang="ja-JP" altLang="en-US" sz="2000" b="1" dirty="0" smtClean="0"/>
              <a:t>の動き）</a:t>
            </a:r>
            <a:endParaRPr kumimoji="1" lang="ja-JP" altLang="en-US" sz="2000" b="1" dirty="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748147" y="1026344"/>
            <a:ext cx="3516922" cy="312738"/>
          </a:xfrm>
          <a:prstGeom prst="chevron">
            <a:avLst>
              <a:gd name="adj" fmla="val 68925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lIns="18000" rIns="18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顧客</a:t>
            </a: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マスタから訪問した顧客を選択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6758895" y="1026344"/>
            <a:ext cx="1892745" cy="312738"/>
          </a:xfrm>
          <a:prstGeom prst="chevron">
            <a:avLst>
              <a:gd name="adj" fmla="val 68925"/>
            </a:avLst>
          </a:prstGeom>
          <a:solidFill>
            <a:srgbClr val="FFFFFF"/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 smtClean="0">
                <a:solidFill>
                  <a:srgbClr val="4D4D4D"/>
                </a:solidFill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　日報を登録する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609610" y="1026344"/>
            <a:ext cx="1889594" cy="312738"/>
          </a:xfrm>
          <a:prstGeom prst="chevron">
            <a:avLst>
              <a:gd name="adj" fmla="val 68925"/>
            </a:avLst>
          </a:prstGeom>
          <a:solidFill>
            <a:srgbClr val="FFFFFF"/>
          </a:solidFill>
          <a:ln w="25400" cap="flat" cmpd="sng" algn="ctr">
            <a:solidFill>
              <a:srgbClr val="71A7D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anose="020B0604030504040204" pitchFamily="50" charset="-128"/>
                <a:cs typeface="メイリオ" pitchFamily="50" charset="-128"/>
              </a:rPr>
              <a:t>商談報告を記載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" y="928121"/>
            <a:ext cx="533400" cy="53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44" y="921115"/>
            <a:ext cx="584539" cy="5845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01" y="928121"/>
            <a:ext cx="533400" cy="5334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04" y="1634829"/>
            <a:ext cx="5331331" cy="5155834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1674170" y="5665810"/>
            <a:ext cx="1069024" cy="302502"/>
          </a:xfrm>
          <a:prstGeom prst="ellips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136568" y="4643843"/>
            <a:ext cx="1565714" cy="848659"/>
          </a:xfrm>
          <a:prstGeom prst="wedgeRectCallout">
            <a:avLst>
              <a:gd name="adj1" fmla="val 44983"/>
              <a:gd name="adj2" fmla="val 84155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200" dirty="0" smtClean="0"/>
              <a:t>顧客名を軸にして、過去の商談履歴も時系列で確認可能。</a:t>
            </a:r>
            <a:endParaRPr lang="en-US" altLang="ja-JP" sz="1200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1941494" y="1833400"/>
            <a:ext cx="729900" cy="360040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四角形吹き出し 18"/>
          <p:cNvSpPr/>
          <p:nvPr/>
        </p:nvSpPr>
        <p:spPr>
          <a:xfrm>
            <a:off x="3801493" y="1906053"/>
            <a:ext cx="2278025" cy="848659"/>
          </a:xfrm>
          <a:prstGeom prst="wedgeRectCallout">
            <a:avLst>
              <a:gd name="adj1" fmla="val -106302"/>
              <a:gd name="adj2" fmla="val -36696"/>
            </a:avLst>
          </a:prstGeom>
          <a:solidFill>
            <a:srgbClr val="FFFFCC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顧客情報詳細画面には、商談登録ボタンがあるので、そこから商談報告を登録することが可能。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1212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ntone-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headEnd type="none" w="med" len="med"/>
          <a:tailEnd type="none" w="med" len="med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57150"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6000</TotalTime>
  <Words>1306</Words>
  <Application>Microsoft Office PowerPoint</Application>
  <PresentationFormat>画面に合わせる (4:3)</PresentationFormat>
  <Paragraphs>148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Meiryo UI</vt:lpstr>
      <vt:lpstr>ＭＳ Ｐゴシック</vt:lpstr>
      <vt:lpstr>メイリオ</vt:lpstr>
      <vt:lpstr>Arial</vt:lpstr>
      <vt:lpstr>Calibri</vt:lpstr>
      <vt:lpstr>Wingdings</vt:lpstr>
      <vt:lpstr>kintone-yellow</vt:lpstr>
      <vt:lpstr>kintone 日報・商談報告パック ご説明資料</vt:lpstr>
      <vt:lpstr>アジェンダ</vt:lpstr>
      <vt:lpstr>こんなことありませんか？</vt:lpstr>
      <vt:lpstr>kintoneの導入でこうなります！</vt:lpstr>
      <vt:lpstr>kintone日報・商談報告 利用事例と効果</vt:lpstr>
      <vt:lpstr>某大手製造業様の利用事例</vt:lpstr>
      <vt:lpstr>kintone 活用イメージ</vt:lpstr>
      <vt:lpstr>日報・商談報告登録の流れ（登録者の動き）</vt:lpstr>
      <vt:lpstr>日報・商談報告登録の流れ（登録者の動き）</vt:lpstr>
      <vt:lpstr>日報・商談報告登録の流れ（登録者の動き）</vt:lpstr>
      <vt:lpstr>日報・商談報告登録の流れ（登録者の動き）</vt:lpstr>
      <vt:lpstr>日報・商談報告確認の流れ（マネージャーの動き）</vt:lpstr>
      <vt:lpstr>日報・商談報告確認の流れ（マネージャーの動き）</vt:lpstr>
      <vt:lpstr>日報・商談報告データの集計</vt:lpstr>
      <vt:lpstr>閲覧制限設定</vt:lpstr>
      <vt:lpstr>まとめ</vt:lpstr>
      <vt:lpstr>kintone日報商談報告パック内容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kintone ワークフローパック ご説明資料</dc:title>
  <dc:creator>matsuzawa</dc:creator>
  <cp:lastModifiedBy>鈴木 孝充</cp:lastModifiedBy>
  <cp:revision>113</cp:revision>
  <dcterms:created xsi:type="dcterms:W3CDTF">2014-02-22T11:36:57Z</dcterms:created>
  <dcterms:modified xsi:type="dcterms:W3CDTF">2015-07-30T09:42:39Z</dcterms:modified>
</cp:coreProperties>
</file>